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27"/>
  </p:notesMasterIdLst>
  <p:sldIdLst>
    <p:sldId id="354" r:id="rId3"/>
    <p:sldId id="355" r:id="rId4"/>
    <p:sldId id="496" r:id="rId5"/>
    <p:sldId id="504" r:id="rId6"/>
    <p:sldId id="420" r:id="rId7"/>
    <p:sldId id="344" r:id="rId8"/>
    <p:sldId id="492" r:id="rId9"/>
    <p:sldId id="433" r:id="rId10"/>
    <p:sldId id="445" r:id="rId11"/>
    <p:sldId id="505" r:id="rId12"/>
    <p:sldId id="438" r:id="rId13"/>
    <p:sldId id="402" r:id="rId14"/>
    <p:sldId id="394" r:id="rId15"/>
    <p:sldId id="381" r:id="rId16"/>
    <p:sldId id="372" r:id="rId17"/>
    <p:sldId id="373" r:id="rId18"/>
    <p:sldId id="375" r:id="rId19"/>
    <p:sldId id="383" r:id="rId20"/>
    <p:sldId id="379" r:id="rId21"/>
    <p:sldId id="380" r:id="rId22"/>
    <p:sldId id="362" r:id="rId23"/>
    <p:sldId id="506" r:id="rId24"/>
    <p:sldId id="384" r:id="rId25"/>
    <p:sldId id="50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02A"/>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62" autoAdjust="0"/>
    <p:restoredTop sz="83425" autoAdjust="0"/>
  </p:normalViewPr>
  <p:slideViewPr>
    <p:cSldViewPr>
      <p:cViewPr varScale="1">
        <p:scale>
          <a:sx n="60" d="100"/>
          <a:sy n="60" d="100"/>
        </p:scale>
        <p:origin x="1170"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1" d="100"/>
        <a:sy n="111" d="100"/>
      </p:scale>
      <p:origin x="0" y="2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7BB8D0-B324-4516-932F-1964F55B9643}" type="datetimeFigureOut">
              <a:rPr lang="en-US" smtClean="0"/>
              <a:t>4/29/2019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100F9E-8907-4AC2-9C8F-2F93E4B0B31B}" type="slidenum">
              <a:rPr lang="en-US" smtClean="0"/>
              <a:t>‹#›</a:t>
            </a:fld>
            <a:endParaRPr lang="en-US"/>
          </a:p>
        </p:txBody>
      </p:sp>
    </p:spTree>
    <p:extLst>
      <p:ext uri="{BB962C8B-B14F-4D97-AF65-F5344CB8AC3E}">
        <p14:creationId xmlns:p14="http://schemas.microsoft.com/office/powerpoint/2010/main" val="365155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C79E0C-0A36-4101-9A98-69CD986AA0D2}" type="slidenum">
              <a:rPr lang="en-US" smtClean="0"/>
              <a:pPr>
                <a:defRPr/>
              </a:pPr>
              <a:t>2</a:t>
            </a:fld>
            <a:endParaRPr lang="en-US"/>
          </a:p>
        </p:txBody>
      </p:sp>
    </p:spTree>
    <p:extLst>
      <p:ext uri="{BB962C8B-B14F-4D97-AF65-F5344CB8AC3E}">
        <p14:creationId xmlns:p14="http://schemas.microsoft.com/office/powerpoint/2010/main" val="2702185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applications:</a:t>
            </a:r>
            <a:r>
              <a:rPr lang="en-US" baseline="0" dirty="0"/>
              <a:t> Web applications, scientific computing, gaming, education, data science, software development </a:t>
            </a:r>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15</a:t>
            </a:fld>
            <a:endParaRPr lang="en-US"/>
          </a:p>
        </p:txBody>
      </p:sp>
    </p:spTree>
    <p:extLst>
      <p:ext uri="{BB962C8B-B14F-4D97-AF65-F5344CB8AC3E}">
        <p14:creationId xmlns:p14="http://schemas.microsoft.com/office/powerpoint/2010/main" val="1186594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typically used when data analysis</a:t>
            </a:r>
            <a:r>
              <a:rPr lang="en-US" baseline="0" dirty="0"/>
              <a:t> tasks need to be integrated with web applications.</a:t>
            </a:r>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20</a:t>
            </a:fld>
            <a:endParaRPr lang="en-US"/>
          </a:p>
        </p:txBody>
      </p:sp>
    </p:spTree>
    <p:extLst>
      <p:ext uri="{BB962C8B-B14F-4D97-AF65-F5344CB8AC3E}">
        <p14:creationId xmlns:p14="http://schemas.microsoft.com/office/powerpoint/2010/main" val="411440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0A8FD4-92AD-4AA4-80CC-D8048F8667F9}" type="slidenum">
              <a:rPr lang="en-US" smtClean="0"/>
              <a:pPr/>
              <a:t>21</a:t>
            </a:fld>
            <a:endParaRPr lang="en-US"/>
          </a:p>
        </p:txBody>
      </p:sp>
    </p:spTree>
    <p:extLst>
      <p:ext uri="{BB962C8B-B14F-4D97-AF65-F5344CB8AC3E}">
        <p14:creationId xmlns:p14="http://schemas.microsoft.com/office/powerpoint/2010/main" val="3627603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times, it is less a matter of knowing the answer as much as “knowing how to quickly find an answer”.</a:t>
            </a:r>
          </a:p>
        </p:txBody>
      </p:sp>
      <p:sp>
        <p:nvSpPr>
          <p:cNvPr id="4" name="Slide Number Placeholder 3"/>
          <p:cNvSpPr>
            <a:spLocks noGrp="1"/>
          </p:cNvSpPr>
          <p:nvPr>
            <p:ph type="sldNum" sz="quarter" idx="5"/>
          </p:nvPr>
        </p:nvSpPr>
        <p:spPr/>
        <p:txBody>
          <a:bodyPr/>
          <a:lstStyle/>
          <a:p>
            <a:fld id="{E6100F9E-8907-4AC2-9C8F-2F93E4B0B31B}" type="slidenum">
              <a:rPr lang="en-US" smtClean="0"/>
              <a:t>23</a:t>
            </a:fld>
            <a:endParaRPr lang="en-US"/>
          </a:p>
        </p:txBody>
      </p:sp>
    </p:spTree>
    <p:extLst>
      <p:ext uri="{BB962C8B-B14F-4D97-AF65-F5344CB8AC3E}">
        <p14:creationId xmlns:p14="http://schemas.microsoft.com/office/powerpoint/2010/main" val="3543003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C00000"/>
                </a:solidFill>
              </a:rPr>
              <a:t>Volume and velocity of data is surpassing human intervention</a:t>
            </a:r>
          </a:p>
          <a:p>
            <a:endParaRPr lang="en-US" dirty="0"/>
          </a:p>
        </p:txBody>
      </p:sp>
      <p:sp>
        <p:nvSpPr>
          <p:cNvPr id="4" name="Slide Number Placeholder 3"/>
          <p:cNvSpPr>
            <a:spLocks noGrp="1"/>
          </p:cNvSpPr>
          <p:nvPr>
            <p:ph type="sldNum" sz="quarter" idx="5"/>
          </p:nvPr>
        </p:nvSpPr>
        <p:spPr/>
        <p:txBody>
          <a:bodyPr/>
          <a:lstStyle/>
          <a:p>
            <a:pPr>
              <a:defRPr/>
            </a:pPr>
            <a:fld id="{F9C79E0C-0A36-4101-9A98-69CD986AA0D2}" type="slidenum">
              <a:rPr lang="en-US" smtClean="0"/>
              <a:pPr>
                <a:defRPr/>
              </a:pPr>
              <a:t>3</a:t>
            </a:fld>
            <a:endParaRPr lang="en-US"/>
          </a:p>
        </p:txBody>
      </p:sp>
    </p:spTree>
    <p:extLst>
      <p:ext uri="{BB962C8B-B14F-4D97-AF65-F5344CB8AC3E}">
        <p14:creationId xmlns:p14="http://schemas.microsoft.com/office/powerpoint/2010/main" val="40657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C79E0C-0A36-4101-9A98-69CD986AA0D2}" type="slidenum">
              <a:rPr lang="en-US" smtClean="0"/>
              <a:pPr>
                <a:defRPr/>
              </a:pPr>
              <a:t>4</a:t>
            </a:fld>
            <a:endParaRPr lang="en-US"/>
          </a:p>
        </p:txBody>
      </p:sp>
    </p:spTree>
    <p:extLst>
      <p:ext uri="{BB962C8B-B14F-4D97-AF65-F5344CB8AC3E}">
        <p14:creationId xmlns:p14="http://schemas.microsoft.com/office/powerpoint/2010/main" val="15011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Business Intelligence is required to operate the business while Business Analytics is required to transform the business.”.. Vice President of Engineering</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Noetix</a:t>
            </a:r>
            <a:r>
              <a:rPr lang="en-US" sz="1200" b="0" i="1" kern="1200" dirty="0">
                <a:solidFill>
                  <a:schemeClr val="tx1"/>
                </a:solidFill>
                <a:effectLst/>
                <a:latin typeface="+mn-lt"/>
                <a:ea typeface="+mn-ea"/>
                <a:cs typeface="+mn-cs"/>
              </a:rPr>
              <a:t> Products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Magnitude Software,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Pat Roche</a:t>
            </a:r>
            <a:endParaRPr lang="en-US"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Data Analytics is a greater and more valuable proposition than that offered by traditional BI, which relies too much on the </a:t>
            </a:r>
            <a:r>
              <a:rPr lang="en-US" sz="1200" b="0" i="0" u="none" strike="noStrike" kern="1200" baseline="0" dirty="0" err="1">
                <a:solidFill>
                  <a:schemeClr val="tx1"/>
                </a:solidFill>
                <a:latin typeface="+mn-lt"/>
                <a:ea typeface="+mn-ea"/>
                <a:cs typeface="+mn-cs"/>
              </a:rPr>
              <a:t>centralisation</a:t>
            </a:r>
            <a:r>
              <a:rPr lang="en-US" sz="1200" b="0" i="0" u="none" strike="noStrike" kern="1200" baseline="0" dirty="0">
                <a:solidFill>
                  <a:schemeClr val="tx1"/>
                </a:solidFill>
                <a:latin typeface="+mn-lt"/>
                <a:ea typeface="+mn-ea"/>
                <a:cs typeface="+mn-cs"/>
              </a:rPr>
              <a:t> of data in a singular data warehouse. In contrast, DA offers </a:t>
            </a:r>
            <a:r>
              <a:rPr lang="en-US" sz="1200" b="0" i="0" u="none" strike="noStrike" kern="1200" baseline="0" dirty="0" err="1">
                <a:solidFill>
                  <a:schemeClr val="tx1"/>
                </a:solidFill>
                <a:latin typeface="+mn-lt"/>
                <a:ea typeface="+mn-ea"/>
                <a:cs typeface="+mn-cs"/>
              </a:rPr>
              <a:t>organisations</a:t>
            </a:r>
            <a:r>
              <a:rPr lang="en-US" sz="1200" b="0" i="0" u="none" strike="noStrike" kern="1200" baseline="0" dirty="0">
                <a:solidFill>
                  <a:schemeClr val="tx1"/>
                </a:solidFill>
                <a:latin typeface="+mn-lt"/>
                <a:ea typeface="+mn-ea"/>
                <a:cs typeface="+mn-cs"/>
              </a:rPr>
              <a:t> greater flexibility, pulling in information from a variety of fragmented and disparate sources.</a:t>
            </a:r>
            <a:endParaRPr lang="en-US" dirty="0"/>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5</a:t>
            </a:fld>
            <a:endParaRPr lang="en-US"/>
          </a:p>
        </p:txBody>
      </p:sp>
    </p:spTree>
    <p:extLst>
      <p:ext uri="{BB962C8B-B14F-4D97-AF65-F5344CB8AC3E}">
        <p14:creationId xmlns:p14="http://schemas.microsoft.com/office/powerpoint/2010/main" val="363279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baseline="0" dirty="0"/>
              <a:t>Most of health care data is static. (x-rays, lab results, images, reports etc..). But with data which requires regular monitoring such as multiple daily diabetic glucose measurements, bp </a:t>
            </a:r>
            <a:r>
              <a:rPr lang="en-US" baseline="0" dirty="0" err="1"/>
              <a:t>redings</a:t>
            </a:r>
            <a:r>
              <a:rPr lang="en-US" baseline="0" dirty="0"/>
              <a:t>, operating room monitors can mean the difference between life and death.</a:t>
            </a:r>
            <a:endParaRPr lang="en-US" sz="2000" dirty="0"/>
          </a:p>
          <a:p>
            <a:pPr marL="174708" indent="-174708">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C20B224E-7E9D-4BDD-AB6D-E1E84C1B4CFF}" type="slidenum">
              <a:rPr lang="en-US" smtClean="0"/>
              <a:t>6</a:t>
            </a:fld>
            <a:endParaRPr lang="en-US"/>
          </a:p>
        </p:txBody>
      </p:sp>
    </p:spTree>
    <p:extLst>
      <p:ext uri="{BB962C8B-B14F-4D97-AF65-F5344CB8AC3E}">
        <p14:creationId xmlns:p14="http://schemas.microsoft.com/office/powerpoint/2010/main" val="3208551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Disease detection. Based on patient medical history data (like </a:t>
            </a:r>
            <a:r>
              <a:rPr lang="en-US" dirty="0" err="1"/>
              <a:t>chol</a:t>
            </a:r>
            <a:r>
              <a:rPr lang="en-US" dirty="0"/>
              <a:t>, weight, bp, glucose), cancer, </a:t>
            </a:r>
            <a:r>
              <a:rPr lang="en-US" dirty="0" err="1"/>
              <a:t>diabtes</a:t>
            </a:r>
            <a:r>
              <a:rPr lang="en-US" dirty="0"/>
              <a:t>, heart, NBS program</a:t>
            </a:r>
          </a:p>
          <a:p>
            <a:r>
              <a:rPr lang="en-US" dirty="0"/>
              <a:t>Advertising Sales &amp; Marketing:  Customers who bought this, also bought this. Clubbing of news articles..</a:t>
            </a:r>
          </a:p>
          <a:p>
            <a:r>
              <a:rPr lang="en-US" dirty="0"/>
              <a:t>Insurance: Risk assessment before insuring, Fraud detection, Claims prediction, Price Optimization, </a:t>
            </a:r>
            <a:r>
              <a:rPr lang="en-US" dirty="0" err="1"/>
              <a:t>Cutomer</a:t>
            </a:r>
            <a:r>
              <a:rPr lang="en-US" dirty="0"/>
              <a:t> segmentation</a:t>
            </a:r>
          </a:p>
          <a:p>
            <a:r>
              <a:rPr lang="en-US" dirty="0"/>
              <a:t>Finance: Stock market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Automotive: product quality and recall management, Customer Behavior analytics, Supply chain analytics, </a:t>
            </a:r>
          </a:p>
          <a:p>
            <a:endParaRPr lang="en-US" dirty="0"/>
          </a:p>
          <a:p>
            <a:endParaRPr lang="en-US" dirty="0"/>
          </a:p>
          <a:p>
            <a:r>
              <a:rPr lang="en-US" dirty="0"/>
              <a:t>Bottomline. Any field there is a huge amount of data, there is a data science application. Applications only limited by our imagination.</a:t>
            </a:r>
          </a:p>
          <a:p>
            <a:endParaRPr lang="en-US" dirty="0"/>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7</a:t>
            </a:fld>
            <a:endParaRPr lang="en-US"/>
          </a:p>
        </p:txBody>
      </p:sp>
    </p:spTree>
    <p:extLst>
      <p:ext uri="{BB962C8B-B14F-4D97-AF65-F5344CB8AC3E}">
        <p14:creationId xmlns:p14="http://schemas.microsoft.com/office/powerpoint/2010/main" val="330632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11</a:t>
            </a:fld>
            <a:endParaRPr lang="en-US"/>
          </a:p>
        </p:txBody>
      </p:sp>
    </p:spTree>
    <p:extLst>
      <p:ext uri="{BB962C8B-B14F-4D97-AF65-F5344CB8AC3E}">
        <p14:creationId xmlns:p14="http://schemas.microsoft.com/office/powerpoint/2010/main" val="29793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Data Set: a collection of data with defined structure.  This table is a data set with defined structure of 7 rows and 6 columns including column headers. </a:t>
            </a:r>
          </a:p>
          <a:p>
            <a:pPr marL="171450" indent="-171450">
              <a:buFontTx/>
              <a:buChar char="-"/>
            </a:pPr>
            <a:r>
              <a:rPr lang="en-US" dirty="0"/>
              <a:t>A record (datapoint) is a single instance in the dataset. Each row in the above table is a record. Each instance has the same structure as the dataset.</a:t>
            </a:r>
          </a:p>
          <a:p>
            <a:pPr marL="171450" indent="-171450">
              <a:buFontTx/>
              <a:buChar char="-"/>
            </a:pPr>
            <a:r>
              <a:rPr lang="en-US" dirty="0"/>
              <a:t>An attribute (variable, feature) is a single property of dataset.  Each column in the above table is an attribute.  Attributes can be numeric, categorical, date-time, or Boolean data types. </a:t>
            </a:r>
          </a:p>
          <a:p>
            <a:pPr marL="171450" indent="-171450">
              <a:buFontTx/>
              <a:buChar char="-"/>
            </a:pPr>
            <a:r>
              <a:rPr lang="en-US" dirty="0"/>
              <a:t>A label is a special attribute that needs to be predicted based on all input attributes.  In above table, price is the output attribute. </a:t>
            </a:r>
          </a:p>
          <a:p>
            <a:pPr marL="171450" indent="-171450">
              <a:buFontTx/>
              <a:buChar char="-"/>
            </a:pPr>
            <a:r>
              <a:rPr lang="en-US" dirty="0"/>
              <a:t>Identifiers are special attributes that provide context to individual records.  Names, account numbers, customer id are examples of identifiers.</a:t>
            </a:r>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12</a:t>
            </a:fld>
            <a:endParaRPr lang="en-US"/>
          </a:p>
        </p:txBody>
      </p:sp>
    </p:spTree>
    <p:extLst>
      <p:ext uri="{BB962C8B-B14F-4D97-AF65-F5344CB8AC3E}">
        <p14:creationId xmlns:p14="http://schemas.microsoft.com/office/powerpoint/2010/main" val="315217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100F9E-8907-4AC2-9C8F-2F93E4B0B31B}" type="slidenum">
              <a:rPr lang="en-US" smtClean="0"/>
              <a:t>14</a:t>
            </a:fld>
            <a:endParaRPr lang="en-US"/>
          </a:p>
        </p:txBody>
      </p:sp>
    </p:spTree>
    <p:extLst>
      <p:ext uri="{BB962C8B-B14F-4D97-AF65-F5344CB8AC3E}">
        <p14:creationId xmlns:p14="http://schemas.microsoft.com/office/powerpoint/2010/main" val="331669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0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200" b="1" i="0">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1">
                    <a:lumMod val="40000"/>
                    <a:lumOff val="60000"/>
                  </a:schemeClr>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312600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Helvetica"/>
                <a:cs typeface="Helvetica"/>
              </a:defRPr>
            </a:lvl1pPr>
          </a:lstStyle>
          <a:p>
            <a:r>
              <a:rPr lang="en-US" dirty="0"/>
              <a:t>Click to edit Master title style</a:t>
            </a:r>
          </a:p>
        </p:txBody>
      </p:sp>
      <p:sp>
        <p:nvSpPr>
          <p:cNvPr id="3" name="Content Placeholder 2"/>
          <p:cNvSpPr>
            <a:spLocks noGrp="1"/>
          </p:cNvSpPr>
          <p:nvPr>
            <p:ph idx="1"/>
          </p:nvPr>
        </p:nvSpPr>
        <p:spPr>
          <a:xfrm>
            <a:off x="457200" y="1600201"/>
            <a:ext cx="8229600" cy="431557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413549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Content Placeholder 2"/>
          <p:cNvSpPr>
            <a:spLocks noGrp="1"/>
          </p:cNvSpPr>
          <p:nvPr>
            <p:ph sz="half" idx="1"/>
          </p:nvPr>
        </p:nvSpPr>
        <p:spPr>
          <a:xfrm>
            <a:off x="457200" y="1600201"/>
            <a:ext cx="4038600" cy="427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275815"/>
          </a:xfrm>
          <a:solidFill>
            <a:schemeClr val="bg1"/>
          </a:solidFill>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30899236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3895427" y="3059668"/>
            <a:ext cx="996683" cy="276999"/>
          </a:xfrm>
          <a:prstGeom prst="rect">
            <a:avLst/>
          </a:prstGeom>
        </p:spPr>
        <p:txBody>
          <a:bodyPr wrap="none">
            <a:spAutoFit/>
          </a:bodyPr>
          <a:lstStyle/>
          <a:p>
            <a:r>
              <a:rPr lang="en-US" sz="1200" dirty="0">
                <a:solidFill>
                  <a:schemeClr val="bg1"/>
                </a:solidFill>
              </a:rPr>
              <a:t>Version</a:t>
            </a:r>
            <a:r>
              <a:rPr lang="en-US" sz="1200" baseline="0" dirty="0">
                <a:solidFill>
                  <a:schemeClr val="bg1"/>
                </a:solidFill>
              </a:rPr>
              <a:t> 1.3.5</a:t>
            </a:r>
            <a:endParaRPr lang="en-US" sz="1200" dirty="0">
              <a:solidFill>
                <a:schemeClr val="bg1"/>
              </a:solidFill>
            </a:endParaRPr>
          </a:p>
        </p:txBody>
      </p:sp>
      <p:sp>
        <p:nvSpPr>
          <p:cNvPr id="15" name="TextBox 14"/>
          <p:cNvSpPr txBox="1"/>
          <p:nvPr userDrawn="1"/>
        </p:nvSpPr>
        <p:spPr>
          <a:xfrm>
            <a:off x="4582716" y="5760965"/>
            <a:ext cx="3984341" cy="438582"/>
          </a:xfrm>
          <a:prstGeom prst="rect">
            <a:avLst/>
          </a:prstGeom>
          <a:noFill/>
        </p:spPr>
        <p:txBody>
          <a:bodyPr wrap="square" lIns="0" tIns="0" rIns="0" bIns="0" rtlCol="0">
            <a:spAutoFit/>
          </a:bodyPr>
          <a:lstStyle/>
          <a:p>
            <a:pPr marL="0" algn="l"/>
            <a:r>
              <a:rPr lang="en-US" sz="950" kern="1200" baseline="0" dirty="0">
                <a:solidFill>
                  <a:schemeClr val="tx1"/>
                </a:solidFill>
                <a:effectLst/>
                <a:latin typeface="Calibri" panose="020F0502020204030204" pitchFamily="34" charset="0"/>
                <a:ea typeface="+mn-ea"/>
                <a:cs typeface="+mn-cs"/>
              </a:rPr>
              <a:t>© 2015 Consort Institute, LLC. All right reserved. This material may not be reproduced, displayed, modified or distributed in any forms by any means without the express prior written permission of Consort Institute, LLC</a:t>
            </a:r>
            <a:endParaRPr lang="en-US" sz="950" b="1" baseline="0" dirty="0">
              <a:latin typeface="Calibri" panose="020F0502020204030204" pitchFamily="34" charset="0"/>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2718" y="4789714"/>
            <a:ext cx="2139753" cy="739390"/>
          </a:xfrm>
          <a:prstGeom prst="rect">
            <a:avLst/>
          </a:prstGeom>
        </p:spPr>
      </p:pic>
      <p:sp>
        <p:nvSpPr>
          <p:cNvPr id="21" name="Rectangle 9"/>
          <p:cNvSpPr>
            <a:spLocks noChangeArrowheads="1"/>
          </p:cNvSpPr>
          <p:nvPr userDrawn="1"/>
        </p:nvSpPr>
        <p:spPr bwMode="auto">
          <a:xfrm>
            <a:off x="0" y="0"/>
            <a:ext cx="4038600" cy="6858000"/>
          </a:xfrm>
          <a:prstGeom prst="rect">
            <a:avLst/>
          </a:prstGeom>
          <a:solidFill>
            <a:srgbClr val="004991"/>
          </a:solidFill>
          <a:ln w="9525">
            <a:noFill/>
            <a:miter lim="800000"/>
            <a:headEnd/>
            <a:tailEnd/>
          </a:ln>
          <a:effectLst/>
        </p:spPr>
        <p:txBody>
          <a:bodyPr wrap="none" anchor="ctr"/>
          <a:lstStyle/>
          <a:p>
            <a:endParaRPr lang="en-US"/>
          </a:p>
        </p:txBody>
      </p:sp>
      <p:pic>
        <p:nvPicPr>
          <p:cNvPr id="22" name="Picture 21" descr="vertical white.png"/>
          <p:cNvPicPr>
            <a:picLocks noChangeAspect="1"/>
          </p:cNvPicPr>
          <p:nvPr userDrawn="1"/>
        </p:nvPicPr>
        <p:blipFill>
          <a:blip r:embed="rId4" cstate="print"/>
          <a:stretch>
            <a:fillRect/>
          </a:stretch>
        </p:blipFill>
        <p:spPr>
          <a:xfrm>
            <a:off x="609600" y="914400"/>
            <a:ext cx="2752900" cy="4932474"/>
          </a:xfrm>
          <a:prstGeom prst="rect">
            <a:avLst/>
          </a:prstGeom>
        </p:spPr>
      </p:pic>
      <p:sp>
        <p:nvSpPr>
          <p:cNvPr id="23" name="TextBox 22"/>
          <p:cNvSpPr txBox="1"/>
          <p:nvPr userDrawn="1"/>
        </p:nvSpPr>
        <p:spPr>
          <a:xfrm>
            <a:off x="4191000" y="2743200"/>
            <a:ext cx="4952999" cy="1908215"/>
          </a:xfrm>
          <a:prstGeom prst="rect">
            <a:avLst/>
          </a:prstGeom>
          <a:noFill/>
        </p:spPr>
        <p:txBody>
          <a:bodyPr wrap="square" lIns="0" tIns="0" rIns="0" bIns="0" rtlCol="0">
            <a:spAutoFit/>
          </a:bodyPr>
          <a:lstStyle/>
          <a:p>
            <a:pPr>
              <a:lnSpc>
                <a:spcPts val="4800"/>
              </a:lnSpc>
              <a:spcBef>
                <a:spcPts val="0"/>
              </a:spcBef>
            </a:pPr>
            <a:r>
              <a:rPr lang="en-US" sz="6000" b="1" dirty="0">
                <a:solidFill>
                  <a:schemeClr val="tx1"/>
                </a:solidFill>
                <a:effectLst/>
                <a:latin typeface="+mj-lt"/>
              </a:rPr>
              <a:t>Data Mining</a:t>
            </a:r>
          </a:p>
          <a:p>
            <a:pPr>
              <a:lnSpc>
                <a:spcPct val="100000"/>
              </a:lnSpc>
              <a:spcBef>
                <a:spcPts val="0"/>
              </a:spcBef>
            </a:pPr>
            <a:r>
              <a:rPr lang="en-US" sz="2800" b="1" dirty="0">
                <a:solidFill>
                  <a:schemeClr val="tx1"/>
                </a:solidFill>
                <a:effectLst/>
                <a:latin typeface="+mj-lt"/>
              </a:rPr>
              <a:t>With Rapid</a:t>
            </a:r>
            <a:r>
              <a:rPr lang="en-US" sz="2800" b="1" baseline="0" dirty="0">
                <a:solidFill>
                  <a:schemeClr val="tx1"/>
                </a:solidFill>
                <a:effectLst/>
                <a:latin typeface="+mj-lt"/>
              </a:rPr>
              <a:t> Miner</a:t>
            </a:r>
          </a:p>
          <a:p>
            <a:pPr>
              <a:lnSpc>
                <a:spcPct val="100000"/>
              </a:lnSpc>
              <a:spcBef>
                <a:spcPts val="0"/>
              </a:spcBef>
            </a:pPr>
            <a:endParaRPr lang="en-US" sz="2800" b="1" baseline="0" dirty="0">
              <a:solidFill>
                <a:schemeClr val="tx1"/>
              </a:solidFill>
              <a:effectLst/>
              <a:latin typeface="+mj-lt"/>
            </a:endParaRPr>
          </a:p>
          <a:p>
            <a:pPr>
              <a:lnSpc>
                <a:spcPct val="100000"/>
              </a:lnSpc>
              <a:spcBef>
                <a:spcPts val="0"/>
              </a:spcBef>
            </a:pPr>
            <a:r>
              <a:rPr lang="en-US" sz="2400" b="1" dirty="0">
                <a:solidFill>
                  <a:schemeClr val="tx1"/>
                </a:solidFill>
                <a:effectLst/>
                <a:latin typeface="+mj-lt"/>
              </a:rPr>
              <a:t>Reza </a:t>
            </a:r>
            <a:r>
              <a:rPr lang="en-US" sz="2400" b="1" dirty="0" err="1">
                <a:solidFill>
                  <a:schemeClr val="tx1"/>
                </a:solidFill>
                <a:effectLst/>
                <a:latin typeface="+mj-lt"/>
              </a:rPr>
              <a:t>Vaezi</a:t>
            </a:r>
            <a:r>
              <a:rPr lang="en-US" sz="2400" b="1" dirty="0">
                <a:solidFill>
                  <a:schemeClr val="tx1"/>
                </a:solidFill>
                <a:effectLst/>
                <a:latin typeface="+mj-lt"/>
              </a:rPr>
              <a:t>, Ph.D.</a:t>
            </a:r>
          </a:p>
        </p:txBody>
      </p:sp>
    </p:spTree>
    <p:extLst>
      <p:ext uri="{BB962C8B-B14F-4D97-AF65-F5344CB8AC3E}">
        <p14:creationId xmlns:p14="http://schemas.microsoft.com/office/powerpoint/2010/main" val="937824124"/>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914400" rtl="0" eaLnBrk="1" latinLnBrk="0" hangingPunct="1">
        <a:spcBef>
          <a:spcPct val="0"/>
        </a:spcBef>
        <a:buNone/>
        <a:defRPr sz="4400" b="1" i="0" kern="1200" baseline="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9"/>
          <p:cNvSpPr>
            <a:spLocks noChangeArrowheads="1"/>
          </p:cNvSpPr>
          <p:nvPr userDrawn="1"/>
        </p:nvSpPr>
        <p:spPr bwMode="auto">
          <a:xfrm flipV="1">
            <a:off x="0" y="6440344"/>
            <a:ext cx="9144000" cy="417658"/>
          </a:xfrm>
          <a:prstGeom prst="rect">
            <a:avLst/>
          </a:prstGeom>
          <a:solidFill>
            <a:srgbClr val="004991"/>
          </a:solidFill>
          <a:ln w="9525">
            <a:noFill/>
            <a:miter lim="800000"/>
            <a:headEnd/>
            <a:tailEnd/>
          </a:ln>
          <a:effectLst/>
        </p:spPr>
        <p:txBody>
          <a:bodyPr wrap="none" anchor="ctr"/>
          <a:lstStyle/>
          <a:p>
            <a:endParaRPr lang="en-US"/>
          </a:p>
        </p:txBody>
      </p:sp>
      <p:sp>
        <p:nvSpPr>
          <p:cNvPr id="16" name="TextBox 15"/>
          <p:cNvSpPr txBox="1"/>
          <p:nvPr userDrawn="1"/>
        </p:nvSpPr>
        <p:spPr>
          <a:xfrm>
            <a:off x="3048000" y="6496913"/>
            <a:ext cx="3581400" cy="253916"/>
          </a:xfrm>
          <a:prstGeom prst="rect">
            <a:avLst/>
          </a:prstGeom>
          <a:noFill/>
        </p:spPr>
        <p:txBody>
          <a:bodyPr wrap="square" rtlCol="0">
            <a:spAutoFit/>
          </a:bodyPr>
          <a:lstStyle/>
          <a:p>
            <a:pPr algn="ctr"/>
            <a:r>
              <a:rPr lang="en-US" sz="1000" dirty="0">
                <a:solidFill>
                  <a:schemeClr val="bg1"/>
                </a:solidFill>
                <a:latin typeface="Calibri" panose="020F0502020204030204" pitchFamily="34" charset="0"/>
              </a:rPr>
              <a:t>ece.emory.edu | 404.727.6000 | ece@emory.edu</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7200" y="6439721"/>
            <a:ext cx="2667000" cy="444500"/>
          </a:xfrm>
          <a:prstGeom prst="rect">
            <a:avLst/>
          </a:prstGeom>
        </p:spPr>
      </p:pic>
      <p:sp>
        <p:nvSpPr>
          <p:cNvPr id="18"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24247" y="6511870"/>
            <a:ext cx="663175" cy="231770"/>
          </a:xfrm>
          <a:prstGeom prst="rect">
            <a:avLst/>
          </a:prstGeom>
        </p:spPr>
      </p:pic>
    </p:spTree>
    <p:extLst>
      <p:ext uri="{BB962C8B-B14F-4D97-AF65-F5344CB8AC3E}">
        <p14:creationId xmlns:p14="http://schemas.microsoft.com/office/powerpoint/2010/main" val="265640658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457200" rtl="0" eaLnBrk="1" latinLnBrk="0" hangingPunct="1">
        <a:spcBef>
          <a:spcPct val="0"/>
        </a:spcBef>
        <a:buNone/>
        <a:defRPr sz="4400" b="1" i="0" kern="1200" baseline="0">
          <a:solidFill>
            <a:schemeClr val="tx1"/>
          </a:solidFill>
          <a:latin typeface="Calibri" panose="020F0502020204030204" pitchFamily="34" charset="0"/>
          <a:ea typeface="+mj-ea"/>
          <a:cs typeface="Helvetica"/>
        </a:defRPr>
      </a:lvl1pPr>
    </p:titleStyle>
    <p:bodyStyle>
      <a:lvl1pPr marL="342900" indent="-342900" algn="l" defTabSz="457200" rtl="0" eaLnBrk="1" latinLnBrk="0" hangingPunct="1">
        <a:spcBef>
          <a:spcPct val="20000"/>
        </a:spcBef>
        <a:buFont typeface="Arial"/>
        <a:buChar char="•"/>
        <a:defRPr sz="3200" kern="1200" baseline="0">
          <a:solidFill>
            <a:schemeClr val="tx1"/>
          </a:solidFill>
          <a:latin typeface="Calibri" panose="020F0502020204030204" pitchFamily="34" charset="0"/>
          <a:ea typeface="+mn-ea"/>
          <a:cs typeface="Helvetica"/>
        </a:defRPr>
      </a:lvl1pPr>
      <a:lvl2pPr marL="742950" indent="-285750" algn="l" defTabSz="457200" rtl="0" eaLnBrk="1" latinLnBrk="0" hangingPunct="1">
        <a:spcBef>
          <a:spcPct val="20000"/>
        </a:spcBef>
        <a:buFont typeface="Arial"/>
        <a:buChar char="–"/>
        <a:defRPr sz="2800" kern="1200" baseline="0">
          <a:solidFill>
            <a:schemeClr val="tx1"/>
          </a:solidFill>
          <a:latin typeface="Calibri" panose="020F0502020204030204" pitchFamily="34" charset="0"/>
          <a:ea typeface="+mn-ea"/>
          <a:cs typeface="Helvetica"/>
        </a:defRPr>
      </a:lvl2pPr>
      <a:lvl3pPr marL="1143000" indent="-228600" algn="l" defTabSz="457200" rtl="0" eaLnBrk="1" latinLnBrk="0" hangingPunct="1">
        <a:spcBef>
          <a:spcPct val="20000"/>
        </a:spcBef>
        <a:buFont typeface="Arial"/>
        <a:buChar char="•"/>
        <a:defRPr sz="2400" kern="1200" baseline="0">
          <a:solidFill>
            <a:schemeClr val="tx1"/>
          </a:solidFill>
          <a:latin typeface="Calibri" panose="020F0502020204030204" pitchFamily="34" charset="0"/>
          <a:ea typeface="+mn-ea"/>
          <a:cs typeface="Helvetica"/>
        </a:defRPr>
      </a:lvl3pPr>
      <a:lvl4pPr marL="1600200" indent="-228600" algn="l" defTabSz="457200" rtl="0" eaLnBrk="1" latinLnBrk="0" hangingPunct="1">
        <a:spcBef>
          <a:spcPct val="20000"/>
        </a:spcBef>
        <a:buFont typeface="Arial"/>
        <a:buChar char="–"/>
        <a:defRPr sz="2000" kern="1200" baseline="0">
          <a:solidFill>
            <a:schemeClr val="tx1"/>
          </a:solidFill>
          <a:latin typeface="Calibri" panose="020F0502020204030204" pitchFamily="34" charset="0"/>
          <a:ea typeface="+mn-ea"/>
          <a:cs typeface="Helvetica"/>
        </a:defRPr>
      </a:lvl4pPr>
      <a:lvl5pPr marL="2057400" indent="-228600" algn="l" defTabSz="457200" rtl="0" eaLnBrk="1" latinLnBrk="0" hangingPunct="1">
        <a:spcBef>
          <a:spcPct val="20000"/>
        </a:spcBef>
        <a:buFont typeface="Arial"/>
        <a:buChar char="»"/>
        <a:defRPr sz="2000" kern="1200" baseline="0">
          <a:solidFill>
            <a:schemeClr val="tx1"/>
          </a:solidFill>
          <a:latin typeface="Calibri" panose="020F0502020204030204" pitchFamily="34" charset="0"/>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hyperlink" Target="https://www.orison.biz/blogs/ch3ckmat3/2015/06/r-vs-python-for-data-scie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1600201"/>
            <a:ext cx="5181600" cy="4315570"/>
          </a:xfrm>
        </p:spPr>
        <p:txBody>
          <a:bodyPr/>
          <a:lstStyle/>
          <a:p>
            <a:pPr marL="0" indent="0" algn="ctr">
              <a:buNone/>
            </a:pPr>
            <a:r>
              <a:rPr lang="en-US" sz="3400" b="1" dirty="0">
                <a:solidFill>
                  <a:srgbClr val="0070C0"/>
                </a:solidFill>
                <a:latin typeface="+mj-lt"/>
              </a:rPr>
              <a:t> Applied Machine Learning &amp; Data Science</a:t>
            </a:r>
          </a:p>
          <a:p>
            <a:pPr marL="0" indent="0" algn="ctr">
              <a:buNone/>
            </a:pPr>
            <a:r>
              <a:rPr lang="en-US" sz="3400" b="1" dirty="0"/>
              <a:t>     </a:t>
            </a:r>
            <a:endParaRPr lang="en-US" dirty="0"/>
          </a:p>
          <a:p>
            <a:pPr marL="0" indent="0" algn="ctr">
              <a:buNone/>
            </a:pPr>
            <a:r>
              <a:rPr lang="en-US" sz="2800" dirty="0">
                <a:solidFill>
                  <a:srgbClr val="0070C0"/>
                </a:solidFill>
                <a:effectLst>
                  <a:outerShdw blurRad="38100" dist="38100" dir="2700000" algn="tl">
                    <a:srgbClr val="000000">
                      <a:alpha val="43137"/>
                    </a:srgbClr>
                  </a:outerShdw>
                </a:effectLst>
              </a:rPr>
              <a:t>Introduction to Python</a:t>
            </a:r>
            <a:br>
              <a:rPr lang="en-US" sz="1100" dirty="0">
                <a:solidFill>
                  <a:srgbClr val="0070C0"/>
                </a:solidFill>
                <a:effectLst>
                  <a:outerShdw blurRad="38100" dist="38100" dir="2700000" algn="tl">
                    <a:srgbClr val="000000">
                      <a:alpha val="43137"/>
                    </a:srgbClr>
                  </a:outerShdw>
                </a:effectLst>
              </a:rPr>
            </a:br>
            <a:br>
              <a:rPr lang="en-US" sz="1800" dirty="0">
                <a:solidFill>
                  <a:srgbClr val="0070C0"/>
                </a:solidFill>
                <a:effectLst>
                  <a:outerShdw blurRad="38100" dist="38100" dir="2700000" algn="tl">
                    <a:srgbClr val="000000">
                      <a:alpha val="43137"/>
                    </a:srgbClr>
                  </a:outerShdw>
                </a:effectLst>
              </a:rPr>
            </a:br>
            <a:r>
              <a:rPr lang="en-US" sz="2000" dirty="0">
                <a:solidFill>
                  <a:srgbClr val="0070C0"/>
                </a:solidFill>
                <a:effectLst>
                  <a:outerShdw blurRad="38100" dist="38100" dir="2700000" algn="tl">
                    <a:srgbClr val="000000">
                      <a:alpha val="43137"/>
                    </a:srgbClr>
                  </a:outerShdw>
                </a:effectLst>
              </a:rPr>
              <a:t>Sridhar Palle, </a:t>
            </a:r>
            <a:r>
              <a:rPr lang="en-US" sz="2000" dirty="0" err="1">
                <a:solidFill>
                  <a:srgbClr val="0070C0"/>
                </a:solidFill>
                <a:effectLst>
                  <a:outerShdw blurRad="38100" dist="38100" dir="2700000" algn="tl">
                    <a:srgbClr val="000000">
                      <a:alpha val="43137"/>
                    </a:srgbClr>
                  </a:outerShdw>
                </a:effectLst>
              </a:rPr>
              <a:t>Ph.D</a:t>
            </a:r>
            <a:endParaRPr lang="en-US" sz="2000" dirty="0">
              <a:solidFill>
                <a:srgbClr val="0070C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0" y="0"/>
            <a:ext cx="3733800" cy="6450496"/>
          </a:xfrm>
          <a:prstGeom prst="rect">
            <a:avLst/>
          </a:prstGeom>
        </p:spPr>
      </p:pic>
      <p:pic>
        <p:nvPicPr>
          <p:cNvPr id="6" name="Picture 5"/>
          <p:cNvPicPr>
            <a:picLocks noChangeAspect="1"/>
          </p:cNvPicPr>
          <p:nvPr/>
        </p:nvPicPr>
        <p:blipFill>
          <a:blip r:embed="rId3"/>
          <a:stretch>
            <a:fillRect/>
          </a:stretch>
        </p:blipFill>
        <p:spPr>
          <a:xfrm>
            <a:off x="4343400" y="5016904"/>
            <a:ext cx="2691000" cy="898867"/>
          </a:xfrm>
          <a:prstGeom prst="rect">
            <a:avLst/>
          </a:prstGeom>
        </p:spPr>
      </p:pic>
      <p:pic>
        <p:nvPicPr>
          <p:cNvPr id="7" name="Picture 4" descr="Image result for python">
            <a:extLst>
              <a:ext uri="{FF2B5EF4-FFF2-40B4-BE49-F238E27FC236}">
                <a16:creationId xmlns:a16="http://schemas.microsoft.com/office/drawing/2014/main" id="{EBC4BC1A-D520-41C1-9363-CC029B8EAE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6291" y="3810000"/>
            <a:ext cx="593435" cy="59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329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374" y="142986"/>
            <a:ext cx="8891543" cy="558184"/>
          </a:xfrm>
        </p:spPr>
        <p:txBody>
          <a:bodyPr>
            <a:noAutofit/>
          </a:bodyPr>
          <a:lstStyle/>
          <a:p>
            <a:pPr algn="ctr"/>
            <a:r>
              <a:rPr lang="en-US" b="0" dirty="0">
                <a:solidFill>
                  <a:srgbClr val="0070C0"/>
                </a:solidFill>
                <a:effectLst>
                  <a:outerShdw blurRad="38100" dist="38100" dir="2700000" algn="tl">
                    <a:srgbClr val="000000">
                      <a:alpha val="43137"/>
                    </a:srgbClr>
                  </a:outerShdw>
                </a:effectLst>
                <a:latin typeface="+mj-lt"/>
                <a:cs typeface="Times New Roman" panose="02020603050405020304" pitchFamily="18" charset="0"/>
              </a:rPr>
              <a:t>Machine Learning Techniques</a:t>
            </a:r>
          </a:p>
        </p:txBody>
      </p:sp>
      <p:cxnSp>
        <p:nvCxnSpPr>
          <p:cNvPr id="27" name="Straight Connector 26"/>
          <p:cNvCxnSpPr/>
          <p:nvPr/>
        </p:nvCxnSpPr>
        <p:spPr>
          <a:xfrm flipV="1">
            <a:off x="1524000" y="2516867"/>
            <a:ext cx="0" cy="2275792"/>
          </a:xfrm>
          <a:prstGeom prst="line">
            <a:avLst/>
          </a:prstGeom>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04800" y="3124200"/>
            <a:ext cx="2362200" cy="990600"/>
          </a:xfrm>
          <a:prstGeom prst="roundRect">
            <a:avLst/>
          </a:prstGeom>
          <a:solidFill>
            <a:schemeClr val="tx2">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TextBox 14"/>
          <p:cNvSpPr txBox="1"/>
          <p:nvPr/>
        </p:nvSpPr>
        <p:spPr>
          <a:xfrm>
            <a:off x="457200" y="3157903"/>
            <a:ext cx="2057400" cy="954107"/>
          </a:xfrm>
          <a:prstGeom prst="rect">
            <a:avLst/>
          </a:prstGeom>
          <a:noFill/>
        </p:spPr>
        <p:txBody>
          <a:bodyPr wrap="square" rtlCol="0">
            <a:spAutoFit/>
          </a:bodyPr>
          <a:lstStyle/>
          <a:p>
            <a:pPr algn="ctr"/>
            <a:r>
              <a:rPr lang="en-US" sz="2800" b="1" dirty="0">
                <a:solidFill>
                  <a:srgbClr val="7030A0"/>
                </a:solidFill>
                <a:cs typeface="Times New Roman" panose="02020603050405020304" pitchFamily="18" charset="0"/>
              </a:rPr>
              <a:t>Machine Learning</a:t>
            </a:r>
            <a:endParaRPr lang="en-US" sz="2800" b="1" dirty="0">
              <a:solidFill>
                <a:srgbClr val="7030A0"/>
              </a:solidFill>
            </a:endParaRPr>
          </a:p>
        </p:txBody>
      </p:sp>
      <p:cxnSp>
        <p:nvCxnSpPr>
          <p:cNvPr id="29" name="Straight Connector 28"/>
          <p:cNvCxnSpPr/>
          <p:nvPr/>
        </p:nvCxnSpPr>
        <p:spPr>
          <a:xfrm>
            <a:off x="1524000" y="2516866"/>
            <a:ext cx="838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661103" y="1715853"/>
            <a:ext cx="0" cy="15059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638800" y="1715853"/>
            <a:ext cx="5482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105400" y="2512489"/>
            <a:ext cx="10816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661103" y="3215607"/>
            <a:ext cx="52596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6172200" y="1447800"/>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6172200" y="2194932"/>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Rounded Rectangle 10"/>
          <p:cNvSpPr/>
          <p:nvPr/>
        </p:nvSpPr>
        <p:spPr>
          <a:xfrm>
            <a:off x="6172200" y="2955073"/>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TextBox 18"/>
          <p:cNvSpPr txBox="1"/>
          <p:nvPr/>
        </p:nvSpPr>
        <p:spPr>
          <a:xfrm>
            <a:off x="6172200" y="1583473"/>
            <a:ext cx="2362200" cy="342786"/>
          </a:xfrm>
          <a:prstGeom prst="rect">
            <a:avLst/>
          </a:prstGeom>
          <a:noFill/>
        </p:spPr>
        <p:txBody>
          <a:bodyPr wrap="square" rtlCol="0">
            <a:spAutoFit/>
          </a:bodyPr>
          <a:lstStyle/>
          <a:p>
            <a:pPr algn="ctr">
              <a:lnSpc>
                <a:spcPts val="1900"/>
              </a:lnSpc>
            </a:pPr>
            <a:r>
              <a:rPr lang="en-US" sz="2000" dirty="0">
                <a:solidFill>
                  <a:schemeClr val="accent6">
                    <a:lumMod val="50000"/>
                  </a:schemeClr>
                </a:solidFill>
                <a:cs typeface="Times New Roman" panose="02020603050405020304" pitchFamily="18" charset="0"/>
              </a:rPr>
              <a:t>Regression</a:t>
            </a:r>
            <a:endParaRPr lang="en-US" sz="2000" dirty="0">
              <a:solidFill>
                <a:schemeClr val="accent6">
                  <a:lumMod val="50000"/>
                </a:schemeClr>
              </a:solidFill>
            </a:endParaRPr>
          </a:p>
        </p:txBody>
      </p:sp>
      <p:sp>
        <p:nvSpPr>
          <p:cNvPr id="20" name="TextBox 19"/>
          <p:cNvSpPr txBox="1"/>
          <p:nvPr/>
        </p:nvSpPr>
        <p:spPr>
          <a:xfrm>
            <a:off x="6172200" y="2345473"/>
            <a:ext cx="2362200" cy="342786"/>
          </a:xfrm>
          <a:prstGeom prst="rect">
            <a:avLst/>
          </a:prstGeom>
          <a:noFill/>
        </p:spPr>
        <p:txBody>
          <a:bodyPr wrap="square" rtlCol="0">
            <a:spAutoFit/>
          </a:bodyPr>
          <a:lstStyle/>
          <a:p>
            <a:pPr algn="ctr">
              <a:lnSpc>
                <a:spcPts val="1900"/>
              </a:lnSpc>
            </a:pPr>
            <a:r>
              <a:rPr lang="en-US" sz="2000" dirty="0">
                <a:solidFill>
                  <a:schemeClr val="accent6">
                    <a:lumMod val="50000"/>
                  </a:schemeClr>
                </a:solidFill>
                <a:cs typeface="Times New Roman" panose="02020603050405020304" pitchFamily="18" charset="0"/>
              </a:rPr>
              <a:t>Classification</a:t>
            </a:r>
            <a:endParaRPr lang="en-US" sz="2000" dirty="0">
              <a:solidFill>
                <a:schemeClr val="accent6">
                  <a:lumMod val="50000"/>
                </a:schemeClr>
              </a:solidFill>
            </a:endParaRPr>
          </a:p>
        </p:txBody>
      </p:sp>
      <p:sp>
        <p:nvSpPr>
          <p:cNvPr id="22" name="TextBox 21"/>
          <p:cNvSpPr txBox="1"/>
          <p:nvPr/>
        </p:nvSpPr>
        <p:spPr>
          <a:xfrm>
            <a:off x="6172200" y="3081454"/>
            <a:ext cx="2362200" cy="342786"/>
          </a:xfrm>
          <a:prstGeom prst="rect">
            <a:avLst/>
          </a:prstGeom>
          <a:noFill/>
        </p:spPr>
        <p:txBody>
          <a:bodyPr wrap="square" rtlCol="0">
            <a:spAutoFit/>
          </a:bodyPr>
          <a:lstStyle/>
          <a:p>
            <a:pPr algn="ctr">
              <a:lnSpc>
                <a:spcPts val="1900"/>
              </a:lnSpc>
            </a:pPr>
            <a:r>
              <a:rPr lang="en-US" sz="2000" dirty="0">
                <a:solidFill>
                  <a:schemeClr val="accent6">
                    <a:lumMod val="50000"/>
                  </a:schemeClr>
                </a:solidFill>
                <a:cs typeface="Times New Roman" panose="02020603050405020304" pitchFamily="18" charset="0"/>
              </a:rPr>
              <a:t>Time Series</a:t>
            </a:r>
            <a:endParaRPr lang="en-US" sz="2000" dirty="0">
              <a:solidFill>
                <a:schemeClr val="accent6">
                  <a:lumMod val="50000"/>
                </a:schemeClr>
              </a:solidFill>
            </a:endParaRPr>
          </a:p>
        </p:txBody>
      </p:sp>
      <p:cxnSp>
        <p:nvCxnSpPr>
          <p:cNvPr id="43" name="Straight Connector 42"/>
          <p:cNvCxnSpPr>
            <a:cxnSpLocks/>
          </p:cNvCxnSpPr>
          <p:nvPr/>
        </p:nvCxnSpPr>
        <p:spPr>
          <a:xfrm flipV="1">
            <a:off x="5646234" y="4231815"/>
            <a:ext cx="0" cy="1026469"/>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661103" y="4231815"/>
            <a:ext cx="5482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cxnSpLocks/>
          </p:cNvCxnSpPr>
          <p:nvPr/>
        </p:nvCxnSpPr>
        <p:spPr>
          <a:xfrm>
            <a:off x="1524000" y="4777115"/>
            <a:ext cx="4137103" cy="155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646234" y="5258284"/>
            <a:ext cx="5259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2362200" y="2060114"/>
            <a:ext cx="2819400" cy="814113"/>
          </a:xfrm>
          <a:prstGeom prst="roundRect">
            <a:avLst/>
          </a:prstGeom>
          <a:solidFill>
            <a:srgbClr val="FFC00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TextBox 15"/>
          <p:cNvSpPr txBox="1"/>
          <p:nvPr/>
        </p:nvSpPr>
        <p:spPr>
          <a:xfrm>
            <a:off x="2362200" y="2180844"/>
            <a:ext cx="2819400" cy="608885"/>
          </a:xfrm>
          <a:prstGeom prst="rect">
            <a:avLst/>
          </a:prstGeom>
          <a:noFill/>
        </p:spPr>
        <p:txBody>
          <a:bodyPr wrap="square" rtlCol="0">
            <a:spAutoFit/>
          </a:bodyPr>
          <a:lstStyle/>
          <a:p>
            <a:pPr algn="ctr">
              <a:lnSpc>
                <a:spcPts val="2000"/>
              </a:lnSpc>
            </a:pPr>
            <a:r>
              <a:rPr lang="en-US" sz="2000" b="1" dirty="0">
                <a:solidFill>
                  <a:schemeClr val="accent6">
                    <a:lumMod val="50000"/>
                  </a:schemeClr>
                </a:solidFill>
                <a:cs typeface="Times New Roman" panose="02020603050405020304" pitchFamily="18" charset="0"/>
              </a:rPr>
              <a:t>Predictive</a:t>
            </a:r>
            <a:br>
              <a:rPr lang="en-US" sz="2000" b="1" dirty="0">
                <a:solidFill>
                  <a:schemeClr val="accent6">
                    <a:lumMod val="50000"/>
                  </a:schemeClr>
                </a:solidFill>
                <a:cs typeface="Times New Roman" panose="02020603050405020304" pitchFamily="18" charset="0"/>
              </a:rPr>
            </a:br>
            <a:r>
              <a:rPr lang="en-US" sz="2000" dirty="0">
                <a:solidFill>
                  <a:schemeClr val="accent6">
                    <a:lumMod val="50000"/>
                  </a:schemeClr>
                </a:solidFill>
                <a:cs typeface="Times New Roman" panose="02020603050405020304" pitchFamily="18" charset="0"/>
              </a:rPr>
              <a:t>(Supervised Learning)</a:t>
            </a:r>
            <a:endParaRPr lang="en-US" sz="2000" dirty="0">
              <a:solidFill>
                <a:schemeClr val="accent6">
                  <a:lumMod val="50000"/>
                </a:schemeClr>
              </a:solidFill>
            </a:endParaRPr>
          </a:p>
        </p:txBody>
      </p:sp>
      <p:sp>
        <p:nvSpPr>
          <p:cNvPr id="12" name="Rounded Rectangle 11"/>
          <p:cNvSpPr/>
          <p:nvPr/>
        </p:nvSpPr>
        <p:spPr>
          <a:xfrm>
            <a:off x="6192003" y="4037520"/>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ounded Rectangle 13"/>
          <p:cNvSpPr/>
          <p:nvPr/>
        </p:nvSpPr>
        <p:spPr>
          <a:xfrm>
            <a:off x="6172200" y="4991584"/>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TextBox 23"/>
          <p:cNvSpPr txBox="1"/>
          <p:nvPr/>
        </p:nvSpPr>
        <p:spPr>
          <a:xfrm>
            <a:off x="6200688" y="4179450"/>
            <a:ext cx="2362200" cy="342786"/>
          </a:xfrm>
          <a:prstGeom prst="rect">
            <a:avLst/>
          </a:prstGeom>
          <a:noFill/>
        </p:spPr>
        <p:txBody>
          <a:bodyPr wrap="square" rtlCol="0">
            <a:spAutoFit/>
          </a:bodyPr>
          <a:lstStyle/>
          <a:p>
            <a:pPr algn="ctr">
              <a:lnSpc>
                <a:spcPts val="1900"/>
              </a:lnSpc>
            </a:pPr>
            <a:r>
              <a:rPr lang="en-US" sz="2000" dirty="0">
                <a:solidFill>
                  <a:schemeClr val="accent3">
                    <a:lumMod val="50000"/>
                  </a:schemeClr>
                </a:solidFill>
                <a:cs typeface="Times New Roman" panose="02020603050405020304" pitchFamily="18" charset="0"/>
              </a:rPr>
              <a:t>Association Rule</a:t>
            </a:r>
            <a:endParaRPr lang="en-US" sz="2000" dirty="0">
              <a:solidFill>
                <a:schemeClr val="accent3">
                  <a:lumMod val="50000"/>
                </a:schemeClr>
              </a:solidFill>
            </a:endParaRPr>
          </a:p>
        </p:txBody>
      </p:sp>
      <p:sp>
        <p:nvSpPr>
          <p:cNvPr id="25" name="TextBox 24"/>
          <p:cNvSpPr txBox="1"/>
          <p:nvPr/>
        </p:nvSpPr>
        <p:spPr>
          <a:xfrm>
            <a:off x="6140607" y="5143614"/>
            <a:ext cx="2362200" cy="342786"/>
          </a:xfrm>
          <a:prstGeom prst="rect">
            <a:avLst/>
          </a:prstGeom>
          <a:noFill/>
        </p:spPr>
        <p:txBody>
          <a:bodyPr wrap="square" rtlCol="0">
            <a:spAutoFit/>
          </a:bodyPr>
          <a:lstStyle/>
          <a:p>
            <a:pPr algn="ctr">
              <a:lnSpc>
                <a:spcPts val="1900"/>
              </a:lnSpc>
            </a:pPr>
            <a:r>
              <a:rPr lang="en-US" sz="2000" dirty="0">
                <a:solidFill>
                  <a:schemeClr val="accent3">
                    <a:lumMod val="50000"/>
                  </a:schemeClr>
                </a:solidFill>
                <a:cs typeface="Times New Roman" panose="02020603050405020304" pitchFamily="18" charset="0"/>
              </a:rPr>
              <a:t>Clustering</a:t>
            </a:r>
            <a:endParaRPr lang="en-US" sz="2000" dirty="0">
              <a:solidFill>
                <a:schemeClr val="accent3">
                  <a:lumMod val="50000"/>
                </a:schemeClr>
              </a:solidFill>
            </a:endParaRPr>
          </a:p>
        </p:txBody>
      </p:sp>
      <p:sp>
        <p:nvSpPr>
          <p:cNvPr id="17" name="Rounded Rectangle 16"/>
          <p:cNvSpPr/>
          <p:nvPr/>
        </p:nvSpPr>
        <p:spPr>
          <a:xfrm>
            <a:off x="2362200" y="4367487"/>
            <a:ext cx="2819400" cy="814113"/>
          </a:xfrm>
          <a:prstGeom prst="roundRect">
            <a:avLst/>
          </a:prstGeom>
          <a:solidFill>
            <a:schemeClr val="accent3"/>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TextBox 17"/>
          <p:cNvSpPr txBox="1"/>
          <p:nvPr/>
        </p:nvSpPr>
        <p:spPr>
          <a:xfrm>
            <a:off x="2362200" y="4488217"/>
            <a:ext cx="2819400" cy="608885"/>
          </a:xfrm>
          <a:prstGeom prst="rect">
            <a:avLst/>
          </a:prstGeom>
          <a:noFill/>
        </p:spPr>
        <p:txBody>
          <a:bodyPr wrap="square" rtlCol="0">
            <a:spAutoFit/>
          </a:bodyPr>
          <a:lstStyle/>
          <a:p>
            <a:pPr algn="ctr">
              <a:lnSpc>
                <a:spcPts val="2000"/>
              </a:lnSpc>
            </a:pPr>
            <a:r>
              <a:rPr lang="en-US" sz="2000" b="1" dirty="0">
                <a:solidFill>
                  <a:schemeClr val="tx2"/>
                </a:solidFill>
                <a:cs typeface="Times New Roman" panose="02020603050405020304" pitchFamily="18" charset="0"/>
              </a:rPr>
              <a:t>Descriptive</a:t>
            </a:r>
            <a:br>
              <a:rPr lang="en-US" sz="2000" b="1" dirty="0">
                <a:solidFill>
                  <a:schemeClr val="tx2"/>
                </a:solidFill>
                <a:cs typeface="Times New Roman" panose="02020603050405020304" pitchFamily="18" charset="0"/>
              </a:rPr>
            </a:br>
            <a:r>
              <a:rPr lang="en-US" sz="2000" dirty="0">
                <a:solidFill>
                  <a:schemeClr val="tx2"/>
                </a:solidFill>
                <a:cs typeface="Times New Roman" panose="02020603050405020304" pitchFamily="18" charset="0"/>
              </a:rPr>
              <a:t>(Unsupervised Learning)</a:t>
            </a:r>
            <a:endParaRPr lang="en-US" sz="2000" dirty="0">
              <a:solidFill>
                <a:schemeClr val="tx2"/>
              </a:solidFill>
            </a:endParaRPr>
          </a:p>
        </p:txBody>
      </p:sp>
      <p:sp>
        <p:nvSpPr>
          <p:cNvPr id="3" name="Slide Number Placeholder 2"/>
          <p:cNvSpPr>
            <a:spLocks noGrp="1"/>
          </p:cNvSpPr>
          <p:nvPr>
            <p:ph type="sldNum" sz="quarter" idx="4"/>
          </p:nvPr>
        </p:nvSpPr>
        <p:spPr/>
        <p:txBody>
          <a:bodyPr/>
          <a:lstStyle/>
          <a:p>
            <a:fld id="{38CFBFC5-68E7-4431-8625-A5845C183C00}" type="slidenum">
              <a:rPr lang="en-US" smtClean="0"/>
              <a:pPr/>
              <a:t>10</a:t>
            </a:fld>
            <a:endParaRPr lang="en-US" dirty="0"/>
          </a:p>
        </p:txBody>
      </p:sp>
    </p:spTree>
    <p:extLst>
      <p:ext uri="{BB962C8B-B14F-4D97-AF65-F5344CB8AC3E}">
        <p14:creationId xmlns:p14="http://schemas.microsoft.com/office/powerpoint/2010/main" val="182730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472F-78F1-4B73-B8C8-9C4144BC4FE0}"/>
              </a:ext>
            </a:extLst>
          </p:cNvPr>
          <p:cNvSpPr>
            <a:spLocks noGrp="1"/>
          </p:cNvSpPr>
          <p:nvPr>
            <p:ph type="title"/>
          </p:nvPr>
        </p:nvSpPr>
        <p:spPr>
          <a:xfrm>
            <a:off x="457200" y="96211"/>
            <a:ext cx="8229600" cy="580119"/>
          </a:xfrm>
        </p:spPr>
        <p:txBody>
          <a:bodyPr>
            <a:normAutofit fontScale="90000"/>
          </a:bodyPr>
          <a:lstStyle/>
          <a:p>
            <a:r>
              <a:rPr lang="en-US" b="0" dirty="0">
                <a:solidFill>
                  <a:srgbClr val="0070C0"/>
                </a:solidFill>
              </a:rPr>
              <a:t>Supervised vs Unsupervised</a:t>
            </a:r>
          </a:p>
        </p:txBody>
      </p:sp>
      <p:sp>
        <p:nvSpPr>
          <p:cNvPr id="3" name="Content Placeholder 2">
            <a:extLst>
              <a:ext uri="{FF2B5EF4-FFF2-40B4-BE49-F238E27FC236}">
                <a16:creationId xmlns:a16="http://schemas.microsoft.com/office/drawing/2014/main" id="{F1CCE2CD-0921-46F7-9E2B-80A26928B5C4}"/>
              </a:ext>
            </a:extLst>
          </p:cNvPr>
          <p:cNvSpPr>
            <a:spLocks noGrp="1"/>
          </p:cNvSpPr>
          <p:nvPr>
            <p:ph idx="1"/>
          </p:nvPr>
        </p:nvSpPr>
        <p:spPr>
          <a:xfrm>
            <a:off x="457200" y="1600201"/>
            <a:ext cx="4299626" cy="4315570"/>
          </a:xfrm>
        </p:spPr>
        <p:txBody>
          <a:bodyPr/>
          <a:lstStyle/>
          <a:p>
            <a:endParaRPr lang="en-US" dirty="0"/>
          </a:p>
        </p:txBody>
      </p:sp>
      <p:sp>
        <p:nvSpPr>
          <p:cNvPr id="4" name="Slide Number Placeholder 3">
            <a:extLst>
              <a:ext uri="{FF2B5EF4-FFF2-40B4-BE49-F238E27FC236}">
                <a16:creationId xmlns:a16="http://schemas.microsoft.com/office/drawing/2014/main" id="{0EB64538-73E7-482D-9730-859BAE28169F}"/>
              </a:ext>
            </a:extLst>
          </p:cNvPr>
          <p:cNvSpPr>
            <a:spLocks noGrp="1"/>
          </p:cNvSpPr>
          <p:nvPr>
            <p:ph type="sldNum" sz="quarter" idx="4"/>
          </p:nvPr>
        </p:nvSpPr>
        <p:spPr/>
        <p:txBody>
          <a:bodyPr/>
          <a:lstStyle/>
          <a:p>
            <a:fld id="{38CFBFC5-68E7-4431-8625-A5845C183C00}" type="slidenum">
              <a:rPr lang="en-US" smtClean="0"/>
              <a:pPr/>
              <a:t>11</a:t>
            </a:fld>
            <a:endParaRPr lang="en-US" dirty="0"/>
          </a:p>
        </p:txBody>
      </p:sp>
      <p:pic>
        <p:nvPicPr>
          <p:cNvPr id="5" name="Picture 4">
            <a:extLst>
              <a:ext uri="{FF2B5EF4-FFF2-40B4-BE49-F238E27FC236}">
                <a16:creationId xmlns:a16="http://schemas.microsoft.com/office/drawing/2014/main" id="{DFB0EA70-6178-4C9E-BCB2-74E1CAAC17C7}"/>
              </a:ext>
            </a:extLst>
          </p:cNvPr>
          <p:cNvPicPr>
            <a:picLocks noChangeAspect="1"/>
          </p:cNvPicPr>
          <p:nvPr/>
        </p:nvPicPr>
        <p:blipFill>
          <a:blip r:embed="rId3"/>
          <a:stretch>
            <a:fillRect/>
          </a:stretch>
        </p:blipFill>
        <p:spPr>
          <a:xfrm>
            <a:off x="0" y="1119771"/>
            <a:ext cx="9144000" cy="5079492"/>
          </a:xfrm>
          <a:prstGeom prst="rect">
            <a:avLst/>
          </a:prstGeom>
        </p:spPr>
      </p:pic>
      <p:sp>
        <p:nvSpPr>
          <p:cNvPr id="6" name="TextBox 5">
            <a:extLst>
              <a:ext uri="{FF2B5EF4-FFF2-40B4-BE49-F238E27FC236}">
                <a16:creationId xmlns:a16="http://schemas.microsoft.com/office/drawing/2014/main" id="{31FCE98C-966D-479F-AB45-9874E61A1CFD}"/>
              </a:ext>
            </a:extLst>
          </p:cNvPr>
          <p:cNvSpPr txBox="1"/>
          <p:nvPr/>
        </p:nvSpPr>
        <p:spPr>
          <a:xfrm>
            <a:off x="1293779" y="844980"/>
            <a:ext cx="1488356" cy="369332"/>
          </a:xfrm>
          <a:prstGeom prst="rect">
            <a:avLst/>
          </a:prstGeom>
          <a:noFill/>
        </p:spPr>
        <p:txBody>
          <a:bodyPr wrap="none" rtlCol="0">
            <a:spAutoFit/>
          </a:bodyPr>
          <a:lstStyle/>
          <a:p>
            <a:r>
              <a:rPr lang="en-US" b="1" dirty="0"/>
              <a:t>Labelled Data</a:t>
            </a:r>
          </a:p>
        </p:txBody>
      </p:sp>
      <p:sp>
        <p:nvSpPr>
          <p:cNvPr id="7" name="TextBox 6">
            <a:extLst>
              <a:ext uri="{FF2B5EF4-FFF2-40B4-BE49-F238E27FC236}">
                <a16:creationId xmlns:a16="http://schemas.microsoft.com/office/drawing/2014/main" id="{EBFA1A3A-3A15-48DB-8285-CE67789DE7CC}"/>
              </a:ext>
            </a:extLst>
          </p:cNvPr>
          <p:cNvSpPr txBox="1"/>
          <p:nvPr/>
        </p:nvSpPr>
        <p:spPr>
          <a:xfrm>
            <a:off x="6027907" y="869275"/>
            <a:ext cx="1816972" cy="369332"/>
          </a:xfrm>
          <a:prstGeom prst="rect">
            <a:avLst/>
          </a:prstGeom>
          <a:noFill/>
        </p:spPr>
        <p:txBody>
          <a:bodyPr wrap="none" rtlCol="0">
            <a:spAutoFit/>
          </a:bodyPr>
          <a:lstStyle/>
          <a:p>
            <a:r>
              <a:rPr lang="en-US" b="1" dirty="0"/>
              <a:t>No Labelled Data</a:t>
            </a:r>
          </a:p>
        </p:txBody>
      </p:sp>
    </p:spTree>
    <p:extLst>
      <p:ext uri="{BB962C8B-B14F-4D97-AF65-F5344CB8AC3E}">
        <p14:creationId xmlns:p14="http://schemas.microsoft.com/office/powerpoint/2010/main" val="13581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38CFBFC5-68E7-4431-8625-A5845C183C00}" type="slidenum">
              <a:rPr lang="en-US" smtClean="0"/>
              <a:pPr/>
              <a:t>12</a:t>
            </a:fld>
            <a:endParaRPr lang="en-US" dirty="0"/>
          </a:p>
        </p:txBody>
      </p:sp>
      <p:sp>
        <p:nvSpPr>
          <p:cNvPr id="7" name="Content Placeholder 6">
            <a:extLst>
              <a:ext uri="{FF2B5EF4-FFF2-40B4-BE49-F238E27FC236}">
                <a16:creationId xmlns:a16="http://schemas.microsoft.com/office/drawing/2014/main" id="{98C2A843-84B7-4C2C-ABB5-5425F1E73998}"/>
              </a:ext>
            </a:extLst>
          </p:cNvPr>
          <p:cNvSpPr>
            <a:spLocks noGrp="1"/>
          </p:cNvSpPr>
          <p:nvPr>
            <p:ph idx="1"/>
          </p:nvPr>
        </p:nvSpPr>
        <p:spPr>
          <a:xfrm>
            <a:off x="165572" y="0"/>
            <a:ext cx="8812855" cy="6324600"/>
          </a:xfrm>
        </p:spPr>
        <p:txBody>
          <a:bodyPr>
            <a:normAutofit/>
          </a:bodyPr>
          <a:lstStyle/>
          <a:p>
            <a:r>
              <a:rPr lang="en-US" sz="2800" dirty="0">
                <a:solidFill>
                  <a:srgbClr val="0070C0"/>
                </a:solidFill>
              </a:rPr>
              <a:t>Supervised</a:t>
            </a:r>
          </a:p>
          <a:p>
            <a:pPr marL="0" indent="0">
              <a:buNone/>
            </a:pPr>
            <a:r>
              <a:rPr lang="en-US" sz="2000" u="sng" dirty="0"/>
              <a:t>Training Data Set</a:t>
            </a:r>
          </a:p>
          <a:p>
            <a:pPr marL="0" indent="0">
              <a:buNone/>
            </a:pPr>
            <a:r>
              <a:rPr lang="en-US" sz="1600" b="1" dirty="0"/>
              <a:t>                                     		 Independent Variables                                       Target ( Label)</a:t>
            </a:r>
          </a:p>
          <a:p>
            <a:endParaRPr lang="en-US" dirty="0"/>
          </a:p>
          <a:p>
            <a:endParaRPr lang="en-US" dirty="0"/>
          </a:p>
          <a:p>
            <a:pPr marL="0" indent="0">
              <a:buNone/>
            </a:pPr>
            <a:endParaRPr lang="en-US" sz="1600" dirty="0"/>
          </a:p>
          <a:p>
            <a:pPr marL="0" indent="0">
              <a:buNone/>
            </a:pPr>
            <a:r>
              <a:rPr lang="en-US" sz="2200" u="sng" dirty="0">
                <a:latin typeface="Helvetica" panose="020B0604020202020204" pitchFamily="34" charset="0"/>
                <a:cs typeface="Helvetica" panose="020B0604020202020204" pitchFamily="34" charset="0"/>
              </a:rPr>
              <a:t>Test Data Set</a:t>
            </a:r>
          </a:p>
          <a:p>
            <a:pPr marL="0" indent="0">
              <a:buNone/>
            </a:pPr>
            <a:r>
              <a:rPr lang="en-US" sz="1600" b="1" dirty="0"/>
              <a:t>						 Independent Variables                                        Target ( Label)</a:t>
            </a:r>
          </a:p>
          <a:p>
            <a:pPr marL="0" indent="0">
              <a:buNone/>
            </a:pPr>
            <a:endParaRPr lang="en-US" sz="2200" u="sng" dirty="0">
              <a:latin typeface="Helvetica" panose="020B0604020202020204" pitchFamily="34" charset="0"/>
              <a:cs typeface="Helvetica" panose="020B0604020202020204" pitchFamily="34" charset="0"/>
            </a:endParaRPr>
          </a:p>
          <a:p>
            <a:pPr marL="0" indent="0">
              <a:buNone/>
            </a:pPr>
            <a:endParaRPr lang="en-US" sz="1200" dirty="0"/>
          </a:p>
          <a:p>
            <a:endParaRPr lang="en-US" sz="1400" dirty="0">
              <a:solidFill>
                <a:srgbClr val="0070C0"/>
              </a:solidFill>
            </a:endParaRPr>
          </a:p>
          <a:p>
            <a:r>
              <a:rPr lang="en-US" sz="2800" dirty="0">
                <a:solidFill>
                  <a:srgbClr val="0070C0"/>
                </a:solidFill>
              </a:rPr>
              <a:t>Unsupervised</a:t>
            </a:r>
            <a:endParaRPr lang="en-US" sz="2400" dirty="0">
              <a:solidFill>
                <a:srgbClr val="0070C0"/>
              </a:solidFill>
            </a:endParaRPr>
          </a:p>
          <a:p>
            <a:pPr marL="0" indent="0">
              <a:buNone/>
            </a:pPr>
            <a:r>
              <a:rPr lang="en-US" sz="1600" b="1" dirty="0"/>
              <a:t>						 Independent Variables</a:t>
            </a:r>
          </a:p>
        </p:txBody>
      </p:sp>
      <p:graphicFrame>
        <p:nvGraphicFramePr>
          <p:cNvPr id="13" name="Content Placeholder 4">
            <a:extLst>
              <a:ext uri="{FF2B5EF4-FFF2-40B4-BE49-F238E27FC236}">
                <a16:creationId xmlns:a16="http://schemas.microsoft.com/office/drawing/2014/main" id="{2AF9E5EB-A85B-44E7-B54B-25E5DD15945C}"/>
              </a:ext>
            </a:extLst>
          </p:cNvPr>
          <p:cNvGraphicFramePr>
            <a:graphicFrameLocks/>
          </p:cNvGraphicFramePr>
          <p:nvPr>
            <p:extLst>
              <p:ext uri="{D42A27DB-BD31-4B8C-83A1-F6EECF244321}">
                <p14:modId xmlns:p14="http://schemas.microsoft.com/office/powerpoint/2010/main" val="4040574853"/>
              </p:ext>
            </p:extLst>
          </p:nvPr>
        </p:nvGraphicFramePr>
        <p:xfrm>
          <a:off x="149530" y="1155700"/>
          <a:ext cx="8812854" cy="1483360"/>
        </p:xfrm>
        <a:graphic>
          <a:graphicData uri="http://schemas.openxmlformats.org/drawingml/2006/table">
            <a:tbl>
              <a:tblPr firstRow="1" bandRow="1">
                <a:tableStyleId>{7DF18680-E054-41AD-8BC1-D1AEF772440D}</a:tableStyleId>
              </a:tblPr>
              <a:tblGrid>
                <a:gridCol w="129827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570984">
                  <a:extLst>
                    <a:ext uri="{9D8B030D-6E8A-4147-A177-3AD203B41FA5}">
                      <a16:colId xmlns:a16="http://schemas.microsoft.com/office/drawing/2014/main" val="20005"/>
                    </a:ext>
                  </a:extLst>
                </a:gridCol>
              </a:tblGrid>
              <a:tr h="370840">
                <a:tc>
                  <a:txBody>
                    <a:bodyPr/>
                    <a:lstStyle/>
                    <a:p>
                      <a:pPr algn="ctr"/>
                      <a:r>
                        <a:rPr lang="en-US" dirty="0">
                          <a:solidFill>
                            <a:srgbClr val="0070C0"/>
                          </a:solidFill>
                        </a:rPr>
                        <a:t>Sq.</a:t>
                      </a:r>
                      <a:r>
                        <a:rPr lang="en-US" baseline="0" dirty="0">
                          <a:solidFill>
                            <a:srgbClr val="0070C0"/>
                          </a:solidFill>
                        </a:rPr>
                        <a:t> feet</a:t>
                      </a:r>
                      <a:endParaRPr lang="en-US" dirty="0">
                        <a:solidFill>
                          <a:srgbClr val="0070C0"/>
                        </a:solidFill>
                      </a:endParaRPr>
                    </a:p>
                  </a:txBody>
                  <a:tcPr>
                    <a:solidFill>
                      <a:schemeClr val="accent6">
                        <a:lumMod val="20000"/>
                        <a:lumOff val="80000"/>
                      </a:schemeClr>
                    </a:solidFill>
                  </a:tcPr>
                </a:tc>
                <a:tc>
                  <a:txBody>
                    <a:bodyPr/>
                    <a:lstStyle/>
                    <a:p>
                      <a:pPr algn="ctr"/>
                      <a:r>
                        <a:rPr lang="en-US" dirty="0">
                          <a:solidFill>
                            <a:srgbClr val="0070C0"/>
                          </a:solidFill>
                        </a:rPr>
                        <a:t>Bedroom</a:t>
                      </a:r>
                    </a:p>
                  </a:txBody>
                  <a:tcPr>
                    <a:solidFill>
                      <a:schemeClr val="accent6">
                        <a:lumMod val="20000"/>
                        <a:lumOff val="80000"/>
                      </a:schemeClr>
                    </a:solidFill>
                  </a:tcPr>
                </a:tc>
                <a:tc>
                  <a:txBody>
                    <a:bodyPr/>
                    <a:lstStyle/>
                    <a:p>
                      <a:pPr algn="ctr"/>
                      <a:r>
                        <a:rPr lang="en-US" dirty="0">
                          <a:solidFill>
                            <a:srgbClr val="0070C0"/>
                          </a:solidFill>
                        </a:rPr>
                        <a:t>Lot size, acre</a:t>
                      </a:r>
                    </a:p>
                  </a:txBody>
                  <a:tcPr>
                    <a:solidFill>
                      <a:schemeClr val="accent6">
                        <a:lumMod val="20000"/>
                        <a:lumOff val="80000"/>
                      </a:schemeClr>
                    </a:solidFill>
                  </a:tcPr>
                </a:tc>
                <a:tc>
                  <a:txBody>
                    <a:bodyPr/>
                    <a:lstStyle/>
                    <a:p>
                      <a:pPr algn="ctr"/>
                      <a:r>
                        <a:rPr lang="en-US" dirty="0">
                          <a:solidFill>
                            <a:srgbClr val="0070C0"/>
                          </a:solidFill>
                        </a:rPr>
                        <a:t>Pool</a:t>
                      </a:r>
                    </a:p>
                  </a:txBody>
                  <a:tcPr>
                    <a:solidFill>
                      <a:schemeClr val="accent6">
                        <a:lumMod val="20000"/>
                        <a:lumOff val="80000"/>
                      </a:schemeClr>
                    </a:solidFill>
                  </a:tcPr>
                </a:tc>
                <a:tc>
                  <a:txBody>
                    <a:bodyPr/>
                    <a:lstStyle/>
                    <a:p>
                      <a:pPr algn="ctr"/>
                      <a:r>
                        <a:rPr lang="en-US" dirty="0">
                          <a:solidFill>
                            <a:srgbClr val="0070C0"/>
                          </a:solidFill>
                        </a:rPr>
                        <a:t>Neighborhood</a:t>
                      </a:r>
                    </a:p>
                  </a:txBody>
                  <a:tcPr>
                    <a:solidFill>
                      <a:schemeClr val="accent6">
                        <a:lumMod val="20000"/>
                        <a:lumOff val="80000"/>
                      </a:schemeClr>
                    </a:solidFill>
                  </a:tcPr>
                </a:tc>
                <a:tc>
                  <a:txBody>
                    <a:bodyPr/>
                    <a:lstStyle/>
                    <a:p>
                      <a:pPr algn="ctr"/>
                      <a:r>
                        <a:rPr lang="en-US" dirty="0">
                          <a:solidFill>
                            <a:srgbClr val="FF0000"/>
                          </a:solidFill>
                        </a:rPr>
                        <a:t>Price</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r>
                        <a:rPr lang="en-US" dirty="0"/>
                        <a:t>5000</a:t>
                      </a:r>
                    </a:p>
                  </a:txBody>
                  <a:tcPr/>
                </a:tc>
                <a:tc>
                  <a:txBody>
                    <a:bodyPr/>
                    <a:lstStyle/>
                    <a:p>
                      <a:r>
                        <a:rPr lang="en-US" dirty="0"/>
                        <a:t>5</a:t>
                      </a:r>
                    </a:p>
                  </a:txBody>
                  <a:tcPr/>
                </a:tc>
                <a:tc>
                  <a:txBody>
                    <a:bodyPr/>
                    <a:lstStyle/>
                    <a:p>
                      <a:r>
                        <a:rPr lang="en-US" dirty="0"/>
                        <a:t>1.2</a:t>
                      </a:r>
                    </a:p>
                  </a:txBody>
                  <a:tcPr/>
                </a:tc>
                <a:tc>
                  <a:txBody>
                    <a:bodyPr/>
                    <a:lstStyle/>
                    <a:p>
                      <a:r>
                        <a:rPr lang="en-US" dirty="0"/>
                        <a:t>Yes</a:t>
                      </a:r>
                    </a:p>
                  </a:txBody>
                  <a:tcPr/>
                </a:tc>
                <a:tc>
                  <a:txBody>
                    <a:bodyPr/>
                    <a:lstStyle/>
                    <a:p>
                      <a:r>
                        <a:rPr lang="en-US" dirty="0"/>
                        <a:t>1</a:t>
                      </a:r>
                    </a:p>
                  </a:txBody>
                  <a:tcPr/>
                </a:tc>
                <a:tc>
                  <a:txBody>
                    <a:bodyPr/>
                    <a:lstStyle/>
                    <a:p>
                      <a:r>
                        <a:rPr lang="en-US" dirty="0"/>
                        <a:t>350,000</a:t>
                      </a:r>
                    </a:p>
                  </a:txBody>
                  <a:tcPr/>
                </a:tc>
                <a:extLst>
                  <a:ext uri="{0D108BD9-81ED-4DB2-BD59-A6C34878D82A}">
                    <a16:rowId xmlns:a16="http://schemas.microsoft.com/office/drawing/2014/main" val="10001"/>
                  </a:ext>
                </a:extLst>
              </a:tr>
              <a:tr h="370840">
                <a:tc>
                  <a:txBody>
                    <a:bodyPr/>
                    <a:lstStyle/>
                    <a:p>
                      <a:r>
                        <a:rPr lang="en-US" dirty="0"/>
                        <a:t>3200</a:t>
                      </a:r>
                    </a:p>
                  </a:txBody>
                  <a:tcPr/>
                </a:tc>
                <a:tc>
                  <a:txBody>
                    <a:bodyPr/>
                    <a:lstStyle/>
                    <a:p>
                      <a:r>
                        <a:rPr lang="en-US" dirty="0"/>
                        <a:t>3</a:t>
                      </a:r>
                    </a:p>
                  </a:txBody>
                  <a:tcPr/>
                </a:tc>
                <a:tc>
                  <a:txBody>
                    <a:bodyPr/>
                    <a:lstStyle/>
                    <a:p>
                      <a:r>
                        <a:rPr lang="en-US" dirty="0"/>
                        <a:t>0.6</a:t>
                      </a:r>
                    </a:p>
                  </a:txBody>
                  <a:tcPr/>
                </a:tc>
                <a:tc>
                  <a:txBody>
                    <a:bodyPr/>
                    <a:lstStyle/>
                    <a:p>
                      <a:r>
                        <a:rPr lang="en-US" dirty="0"/>
                        <a:t>No</a:t>
                      </a:r>
                    </a:p>
                  </a:txBody>
                  <a:tcPr/>
                </a:tc>
                <a:tc>
                  <a:txBody>
                    <a:bodyPr/>
                    <a:lstStyle/>
                    <a:p>
                      <a:r>
                        <a:rPr lang="en-US" dirty="0"/>
                        <a:t>4</a:t>
                      </a:r>
                    </a:p>
                  </a:txBody>
                  <a:tcPr/>
                </a:tc>
                <a:tc>
                  <a:txBody>
                    <a:bodyPr/>
                    <a:lstStyle/>
                    <a:p>
                      <a:r>
                        <a:rPr lang="en-US" dirty="0"/>
                        <a:t>285,000</a:t>
                      </a:r>
                    </a:p>
                  </a:txBody>
                  <a:tcPr/>
                </a:tc>
                <a:extLst>
                  <a:ext uri="{0D108BD9-81ED-4DB2-BD59-A6C34878D82A}">
                    <a16:rowId xmlns:a16="http://schemas.microsoft.com/office/drawing/2014/main" val="10006"/>
                  </a:ext>
                </a:extLst>
              </a:tr>
              <a:tr h="370840">
                <a:tc>
                  <a:txBody>
                    <a:bodyPr/>
                    <a:lstStyle/>
                    <a:p>
                      <a:r>
                        <a:rPr lang="en-US" dirty="0"/>
                        <a:t>4600</a:t>
                      </a:r>
                    </a:p>
                  </a:txBody>
                  <a:tcPr/>
                </a:tc>
                <a:tc>
                  <a:txBody>
                    <a:bodyPr/>
                    <a:lstStyle/>
                    <a:p>
                      <a:r>
                        <a:rPr lang="en-US" dirty="0"/>
                        <a:t>4</a:t>
                      </a:r>
                    </a:p>
                  </a:txBody>
                  <a:tcPr/>
                </a:tc>
                <a:tc>
                  <a:txBody>
                    <a:bodyPr/>
                    <a:lstStyle/>
                    <a:p>
                      <a:r>
                        <a:rPr lang="en-US" dirty="0"/>
                        <a:t>0.9</a:t>
                      </a:r>
                    </a:p>
                  </a:txBody>
                  <a:tcPr/>
                </a:tc>
                <a:tc>
                  <a:txBody>
                    <a:bodyPr/>
                    <a:lstStyle/>
                    <a:p>
                      <a:r>
                        <a:rPr lang="en-US" dirty="0"/>
                        <a:t>Yes</a:t>
                      </a:r>
                    </a:p>
                  </a:txBody>
                  <a:tcPr/>
                </a:tc>
                <a:tc>
                  <a:txBody>
                    <a:bodyPr/>
                    <a:lstStyle/>
                    <a:p>
                      <a:r>
                        <a:rPr lang="en-US" dirty="0"/>
                        <a:t>2</a:t>
                      </a:r>
                    </a:p>
                  </a:txBody>
                  <a:tcPr/>
                </a:tc>
                <a:tc>
                  <a:txBody>
                    <a:bodyPr/>
                    <a:lstStyle/>
                    <a:p>
                      <a:r>
                        <a:rPr lang="en-US" dirty="0"/>
                        <a:t>495,000</a:t>
                      </a:r>
                    </a:p>
                  </a:txBody>
                  <a:tcPr/>
                </a:tc>
                <a:extLst>
                  <a:ext uri="{0D108BD9-81ED-4DB2-BD59-A6C34878D82A}">
                    <a16:rowId xmlns:a16="http://schemas.microsoft.com/office/drawing/2014/main" val="10007"/>
                  </a:ext>
                </a:extLst>
              </a:tr>
            </a:tbl>
          </a:graphicData>
        </a:graphic>
      </p:graphicFrame>
      <p:graphicFrame>
        <p:nvGraphicFramePr>
          <p:cNvPr id="15" name="Table 14">
            <a:extLst>
              <a:ext uri="{FF2B5EF4-FFF2-40B4-BE49-F238E27FC236}">
                <a16:creationId xmlns:a16="http://schemas.microsoft.com/office/drawing/2014/main" id="{FEC4021F-83A5-4F76-BC69-E9E74200612C}"/>
              </a:ext>
            </a:extLst>
          </p:cNvPr>
          <p:cNvGraphicFramePr>
            <a:graphicFrameLocks noGrp="1"/>
          </p:cNvGraphicFramePr>
          <p:nvPr>
            <p:extLst>
              <p:ext uri="{D42A27DB-BD31-4B8C-83A1-F6EECF244321}">
                <p14:modId xmlns:p14="http://schemas.microsoft.com/office/powerpoint/2010/main" val="4120305747"/>
              </p:ext>
            </p:extLst>
          </p:nvPr>
        </p:nvGraphicFramePr>
        <p:xfrm>
          <a:off x="197657" y="3330575"/>
          <a:ext cx="8796812" cy="736600"/>
        </p:xfrm>
        <a:graphic>
          <a:graphicData uri="http://schemas.openxmlformats.org/drawingml/2006/table">
            <a:tbl>
              <a:tblPr firstRow="1" bandRow="1">
                <a:tableStyleId>{5C22544A-7EE6-4342-B048-85BDC9FD1C3A}</a:tableStyleId>
              </a:tblPr>
              <a:tblGrid>
                <a:gridCol w="129827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554942">
                  <a:extLst>
                    <a:ext uri="{9D8B030D-6E8A-4147-A177-3AD203B41FA5}">
                      <a16:colId xmlns:a16="http://schemas.microsoft.com/office/drawing/2014/main" val="20005"/>
                    </a:ext>
                  </a:extLst>
                </a:gridCol>
              </a:tblGrid>
              <a:tr h="1831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mn-lt"/>
                          <a:ea typeface="+mn-ea"/>
                          <a:cs typeface="+mn-cs"/>
                        </a:rPr>
                        <a:t>Sq. feet</a:t>
                      </a:r>
                    </a:p>
                  </a:txBody>
                  <a:tcPr>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mn-lt"/>
                          <a:ea typeface="+mn-ea"/>
                          <a:cs typeface="+mn-cs"/>
                        </a:rPr>
                        <a:t>Bedroom</a:t>
                      </a:r>
                    </a:p>
                  </a:txBody>
                  <a:tcPr>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mn-lt"/>
                          <a:ea typeface="+mn-ea"/>
                          <a:cs typeface="+mn-cs"/>
                        </a:rPr>
                        <a:t>Lot size, acre</a:t>
                      </a:r>
                    </a:p>
                  </a:txBody>
                  <a:tcPr>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mn-lt"/>
                          <a:ea typeface="+mn-ea"/>
                          <a:cs typeface="+mn-cs"/>
                        </a:rPr>
                        <a:t>Pool</a:t>
                      </a:r>
                    </a:p>
                  </a:txBody>
                  <a:tcPr>
                    <a:solidFill>
                      <a:schemeClr val="accent6">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mn-lt"/>
                          <a:ea typeface="+mn-ea"/>
                          <a:cs typeface="+mn-cs"/>
                        </a:rPr>
                        <a:t>Neighborhood</a:t>
                      </a:r>
                      <a:endParaRPr lang="en-US" dirty="0">
                        <a:solidFill>
                          <a:srgbClr val="0070C0"/>
                        </a:solidFill>
                      </a:endParaRPr>
                    </a:p>
                  </a:txBody>
                  <a:tcPr>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mn-lt"/>
                          <a:ea typeface="+mn-ea"/>
                          <a:cs typeface="+mn-cs"/>
                        </a:rPr>
                        <a:t>Price</a:t>
                      </a:r>
                    </a:p>
                  </a:txBody>
                  <a:tcPr>
                    <a:solidFill>
                      <a:schemeClr val="accent6">
                        <a:lumMod val="20000"/>
                        <a:lumOff val="80000"/>
                      </a:schemeClr>
                    </a:solidFill>
                  </a:tcPr>
                </a:tc>
                <a:extLst>
                  <a:ext uri="{0D108BD9-81ED-4DB2-BD59-A6C34878D82A}">
                    <a16:rowId xmlns:a16="http://schemas.microsoft.com/office/drawing/2014/main" val="10000"/>
                  </a:ext>
                </a:extLst>
              </a:tr>
              <a:tr h="370840">
                <a:tc>
                  <a:txBody>
                    <a:bodyPr/>
                    <a:lstStyle/>
                    <a:p>
                      <a:r>
                        <a:rPr lang="en-US" dirty="0"/>
                        <a:t>3400</a:t>
                      </a:r>
                    </a:p>
                  </a:txBody>
                  <a:tcPr/>
                </a:tc>
                <a:tc>
                  <a:txBody>
                    <a:bodyPr/>
                    <a:lstStyle/>
                    <a:p>
                      <a:r>
                        <a:rPr lang="en-US" dirty="0"/>
                        <a:t>3</a:t>
                      </a:r>
                    </a:p>
                  </a:txBody>
                  <a:tcPr/>
                </a:tc>
                <a:tc>
                  <a:txBody>
                    <a:bodyPr/>
                    <a:lstStyle/>
                    <a:p>
                      <a:r>
                        <a:rPr lang="en-US" dirty="0"/>
                        <a:t>0.75</a:t>
                      </a:r>
                    </a:p>
                  </a:txBody>
                  <a:tcPr/>
                </a:tc>
                <a:tc>
                  <a:txBody>
                    <a:bodyPr/>
                    <a:lstStyle/>
                    <a:p>
                      <a:r>
                        <a:rPr lang="en-US" dirty="0"/>
                        <a:t>No</a:t>
                      </a:r>
                    </a:p>
                  </a:txBody>
                  <a:tcPr/>
                </a:tc>
                <a:tc>
                  <a:txBody>
                    <a:bodyPr/>
                    <a:lstStyle/>
                    <a:p>
                      <a:r>
                        <a:rPr lang="en-US" dirty="0"/>
                        <a:t> 1</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001"/>
                  </a:ext>
                </a:extLst>
              </a:tr>
            </a:tbl>
          </a:graphicData>
        </a:graphic>
      </p:graphicFrame>
      <p:graphicFrame>
        <p:nvGraphicFramePr>
          <p:cNvPr id="16" name="Content Placeholder 4">
            <a:extLst>
              <a:ext uri="{FF2B5EF4-FFF2-40B4-BE49-F238E27FC236}">
                <a16:creationId xmlns:a16="http://schemas.microsoft.com/office/drawing/2014/main" id="{5FA3D52C-1C07-4FB0-A40A-A5568E75A651}"/>
              </a:ext>
            </a:extLst>
          </p:cNvPr>
          <p:cNvGraphicFramePr>
            <a:graphicFrameLocks/>
          </p:cNvGraphicFramePr>
          <p:nvPr>
            <p:extLst>
              <p:ext uri="{D42A27DB-BD31-4B8C-83A1-F6EECF244321}">
                <p14:modId xmlns:p14="http://schemas.microsoft.com/office/powerpoint/2010/main" val="3756422680"/>
              </p:ext>
            </p:extLst>
          </p:nvPr>
        </p:nvGraphicFramePr>
        <p:xfrm>
          <a:off x="533400" y="4964046"/>
          <a:ext cx="7299434" cy="1463040"/>
        </p:xfrm>
        <a:graphic>
          <a:graphicData uri="http://schemas.openxmlformats.org/drawingml/2006/table">
            <a:tbl>
              <a:tblPr firstRow="1" bandRow="1">
                <a:tableStyleId>{7DF18680-E054-41AD-8BC1-D1AEF772440D}</a:tableStyleId>
              </a:tblPr>
              <a:tblGrid>
                <a:gridCol w="1433287">
                  <a:extLst>
                    <a:ext uri="{9D8B030D-6E8A-4147-A177-3AD203B41FA5}">
                      <a16:colId xmlns:a16="http://schemas.microsoft.com/office/drawing/2014/main" val="20000"/>
                    </a:ext>
                  </a:extLst>
                </a:gridCol>
                <a:gridCol w="1433287">
                  <a:extLst>
                    <a:ext uri="{9D8B030D-6E8A-4147-A177-3AD203B41FA5}">
                      <a16:colId xmlns:a16="http://schemas.microsoft.com/office/drawing/2014/main" val="20001"/>
                    </a:ext>
                  </a:extLst>
                </a:gridCol>
                <a:gridCol w="1433287">
                  <a:extLst>
                    <a:ext uri="{9D8B030D-6E8A-4147-A177-3AD203B41FA5}">
                      <a16:colId xmlns:a16="http://schemas.microsoft.com/office/drawing/2014/main" val="20002"/>
                    </a:ext>
                  </a:extLst>
                </a:gridCol>
                <a:gridCol w="1433287">
                  <a:extLst>
                    <a:ext uri="{9D8B030D-6E8A-4147-A177-3AD203B41FA5}">
                      <a16:colId xmlns:a16="http://schemas.microsoft.com/office/drawing/2014/main" val="20003"/>
                    </a:ext>
                  </a:extLst>
                </a:gridCol>
                <a:gridCol w="1566286">
                  <a:extLst>
                    <a:ext uri="{9D8B030D-6E8A-4147-A177-3AD203B41FA5}">
                      <a16:colId xmlns:a16="http://schemas.microsoft.com/office/drawing/2014/main" val="20004"/>
                    </a:ext>
                  </a:extLst>
                </a:gridCol>
              </a:tblGrid>
              <a:tr h="356950">
                <a:tc>
                  <a:txBody>
                    <a:bodyPr/>
                    <a:lstStyle/>
                    <a:p>
                      <a:pPr algn="ctr"/>
                      <a:r>
                        <a:rPr lang="en-US" dirty="0">
                          <a:solidFill>
                            <a:srgbClr val="00B0F0"/>
                          </a:solidFill>
                        </a:rPr>
                        <a:t>Sq.</a:t>
                      </a:r>
                      <a:r>
                        <a:rPr lang="en-US" baseline="0" dirty="0">
                          <a:solidFill>
                            <a:srgbClr val="00B0F0"/>
                          </a:solidFill>
                        </a:rPr>
                        <a:t> feet</a:t>
                      </a:r>
                      <a:endParaRPr lang="en-US" dirty="0">
                        <a:solidFill>
                          <a:srgbClr val="00B0F0"/>
                        </a:solidFill>
                      </a:endParaRPr>
                    </a:p>
                  </a:txBody>
                  <a:tcPr>
                    <a:solidFill>
                      <a:schemeClr val="accent6">
                        <a:lumMod val="20000"/>
                        <a:lumOff val="80000"/>
                      </a:schemeClr>
                    </a:solidFill>
                  </a:tcPr>
                </a:tc>
                <a:tc>
                  <a:txBody>
                    <a:bodyPr/>
                    <a:lstStyle/>
                    <a:p>
                      <a:pPr algn="ctr"/>
                      <a:r>
                        <a:rPr lang="en-US" dirty="0">
                          <a:solidFill>
                            <a:srgbClr val="00B0F0"/>
                          </a:solidFill>
                        </a:rPr>
                        <a:t>Bedroom</a:t>
                      </a:r>
                    </a:p>
                  </a:txBody>
                  <a:tcPr>
                    <a:solidFill>
                      <a:schemeClr val="accent6">
                        <a:lumMod val="20000"/>
                        <a:lumOff val="80000"/>
                      </a:schemeClr>
                    </a:solidFill>
                  </a:tcPr>
                </a:tc>
                <a:tc>
                  <a:txBody>
                    <a:bodyPr/>
                    <a:lstStyle/>
                    <a:p>
                      <a:pPr algn="ctr"/>
                      <a:r>
                        <a:rPr lang="en-US" dirty="0">
                          <a:solidFill>
                            <a:srgbClr val="00B0F0"/>
                          </a:solidFill>
                        </a:rPr>
                        <a:t>Lot size, acre</a:t>
                      </a:r>
                    </a:p>
                  </a:txBody>
                  <a:tcPr>
                    <a:solidFill>
                      <a:schemeClr val="accent6">
                        <a:lumMod val="20000"/>
                        <a:lumOff val="80000"/>
                      </a:schemeClr>
                    </a:solidFill>
                  </a:tcPr>
                </a:tc>
                <a:tc>
                  <a:txBody>
                    <a:bodyPr/>
                    <a:lstStyle/>
                    <a:p>
                      <a:pPr algn="ctr"/>
                      <a:r>
                        <a:rPr lang="en-US" dirty="0">
                          <a:solidFill>
                            <a:srgbClr val="00B0F0"/>
                          </a:solidFill>
                        </a:rPr>
                        <a:t>Pool</a:t>
                      </a:r>
                    </a:p>
                  </a:txBody>
                  <a:tcPr>
                    <a:solidFill>
                      <a:schemeClr val="accent6">
                        <a:lumMod val="20000"/>
                        <a:lumOff val="80000"/>
                      </a:schemeClr>
                    </a:solidFill>
                  </a:tcPr>
                </a:tc>
                <a:tc>
                  <a:txBody>
                    <a:bodyPr/>
                    <a:lstStyle/>
                    <a:p>
                      <a:pPr algn="ctr"/>
                      <a:r>
                        <a:rPr lang="en-US" dirty="0">
                          <a:solidFill>
                            <a:srgbClr val="00B0F0"/>
                          </a:solidFill>
                        </a:rPr>
                        <a:t>Neighborhood</a:t>
                      </a:r>
                    </a:p>
                  </a:txBody>
                  <a:tcPr>
                    <a:solidFill>
                      <a:schemeClr val="accent6">
                        <a:lumMod val="20000"/>
                        <a:lumOff val="80000"/>
                      </a:schemeClr>
                    </a:solidFill>
                  </a:tcPr>
                </a:tc>
                <a:extLst>
                  <a:ext uri="{0D108BD9-81ED-4DB2-BD59-A6C34878D82A}">
                    <a16:rowId xmlns:a16="http://schemas.microsoft.com/office/drawing/2014/main" val="10000"/>
                  </a:ext>
                </a:extLst>
              </a:tr>
              <a:tr h="235982">
                <a:tc>
                  <a:txBody>
                    <a:bodyPr/>
                    <a:lstStyle/>
                    <a:p>
                      <a:r>
                        <a:rPr lang="en-US" dirty="0"/>
                        <a:t>5000</a:t>
                      </a:r>
                    </a:p>
                  </a:txBody>
                  <a:tcPr/>
                </a:tc>
                <a:tc>
                  <a:txBody>
                    <a:bodyPr/>
                    <a:lstStyle/>
                    <a:p>
                      <a:r>
                        <a:rPr lang="en-US" dirty="0"/>
                        <a:t>5</a:t>
                      </a:r>
                    </a:p>
                  </a:txBody>
                  <a:tcPr/>
                </a:tc>
                <a:tc>
                  <a:txBody>
                    <a:bodyPr/>
                    <a:lstStyle/>
                    <a:p>
                      <a:r>
                        <a:rPr lang="en-US" dirty="0"/>
                        <a:t>1.2</a:t>
                      </a:r>
                    </a:p>
                  </a:txBody>
                  <a:tcPr/>
                </a:tc>
                <a:tc>
                  <a:txBody>
                    <a:bodyPr/>
                    <a:lstStyle/>
                    <a:p>
                      <a:r>
                        <a:rPr lang="en-US" dirty="0"/>
                        <a:t>Yes</a:t>
                      </a:r>
                    </a:p>
                  </a:txBody>
                  <a:tcPr/>
                </a:tc>
                <a:tc>
                  <a:txBody>
                    <a:bodyPr/>
                    <a:lstStyle/>
                    <a:p>
                      <a:r>
                        <a:rPr lang="en-US" dirty="0"/>
                        <a:t>1</a:t>
                      </a:r>
                    </a:p>
                  </a:txBody>
                  <a:tcPr/>
                </a:tc>
                <a:extLst>
                  <a:ext uri="{0D108BD9-81ED-4DB2-BD59-A6C34878D82A}">
                    <a16:rowId xmlns:a16="http://schemas.microsoft.com/office/drawing/2014/main" val="10001"/>
                  </a:ext>
                </a:extLst>
              </a:tr>
              <a:tr h="235982">
                <a:tc>
                  <a:txBody>
                    <a:bodyPr/>
                    <a:lstStyle/>
                    <a:p>
                      <a:r>
                        <a:rPr lang="en-US" dirty="0"/>
                        <a:t>3200</a:t>
                      </a:r>
                    </a:p>
                  </a:txBody>
                  <a:tcPr/>
                </a:tc>
                <a:tc>
                  <a:txBody>
                    <a:bodyPr/>
                    <a:lstStyle/>
                    <a:p>
                      <a:r>
                        <a:rPr lang="en-US" dirty="0"/>
                        <a:t>3</a:t>
                      </a:r>
                    </a:p>
                  </a:txBody>
                  <a:tcPr/>
                </a:tc>
                <a:tc>
                  <a:txBody>
                    <a:bodyPr/>
                    <a:lstStyle/>
                    <a:p>
                      <a:r>
                        <a:rPr lang="en-US" dirty="0"/>
                        <a:t>0.6</a:t>
                      </a:r>
                    </a:p>
                  </a:txBody>
                  <a:tcPr/>
                </a:tc>
                <a:tc>
                  <a:txBody>
                    <a:bodyPr/>
                    <a:lstStyle/>
                    <a:p>
                      <a:r>
                        <a:rPr lang="en-US" dirty="0"/>
                        <a:t>No</a:t>
                      </a:r>
                    </a:p>
                  </a:txBody>
                  <a:tcPr/>
                </a:tc>
                <a:tc>
                  <a:txBody>
                    <a:bodyPr/>
                    <a:lstStyle/>
                    <a:p>
                      <a:r>
                        <a:rPr lang="en-US" dirty="0"/>
                        <a:t>4</a:t>
                      </a:r>
                    </a:p>
                  </a:txBody>
                  <a:tcPr/>
                </a:tc>
                <a:extLst>
                  <a:ext uri="{0D108BD9-81ED-4DB2-BD59-A6C34878D82A}">
                    <a16:rowId xmlns:a16="http://schemas.microsoft.com/office/drawing/2014/main" val="10006"/>
                  </a:ext>
                </a:extLst>
              </a:tr>
              <a:tr h="235982">
                <a:tc>
                  <a:txBody>
                    <a:bodyPr/>
                    <a:lstStyle/>
                    <a:p>
                      <a:r>
                        <a:rPr lang="en-US" dirty="0"/>
                        <a:t>4600</a:t>
                      </a:r>
                    </a:p>
                  </a:txBody>
                  <a:tcPr/>
                </a:tc>
                <a:tc>
                  <a:txBody>
                    <a:bodyPr/>
                    <a:lstStyle/>
                    <a:p>
                      <a:r>
                        <a:rPr lang="en-US" dirty="0"/>
                        <a:t>4</a:t>
                      </a:r>
                    </a:p>
                  </a:txBody>
                  <a:tcPr/>
                </a:tc>
                <a:tc>
                  <a:txBody>
                    <a:bodyPr/>
                    <a:lstStyle/>
                    <a:p>
                      <a:r>
                        <a:rPr lang="en-US" dirty="0"/>
                        <a:t>0.9</a:t>
                      </a:r>
                    </a:p>
                  </a:txBody>
                  <a:tcPr/>
                </a:tc>
                <a:tc>
                  <a:txBody>
                    <a:bodyPr/>
                    <a:lstStyle/>
                    <a:p>
                      <a:r>
                        <a:rPr lang="en-US" dirty="0"/>
                        <a:t>Yes</a:t>
                      </a:r>
                    </a:p>
                  </a:txBody>
                  <a:tcPr/>
                </a:tc>
                <a:tc>
                  <a:txBody>
                    <a:bodyPr/>
                    <a:lstStyle/>
                    <a:p>
                      <a:r>
                        <a:rPr lang="en-US" dirty="0"/>
                        <a:t>2</a:t>
                      </a:r>
                    </a:p>
                  </a:txBody>
                  <a:tcPr/>
                </a:tc>
                <a:extLst>
                  <a:ext uri="{0D108BD9-81ED-4DB2-BD59-A6C34878D82A}">
                    <a16:rowId xmlns:a16="http://schemas.microsoft.com/office/drawing/2014/main" val="10007"/>
                  </a:ext>
                </a:extLst>
              </a:tr>
            </a:tbl>
          </a:graphicData>
        </a:graphic>
      </p:graphicFrame>
      <p:pic>
        <p:nvPicPr>
          <p:cNvPr id="8" name="Picture 4" descr="Image result for regression predicting house prices">
            <a:extLst>
              <a:ext uri="{FF2B5EF4-FFF2-40B4-BE49-F238E27FC236}">
                <a16:creationId xmlns:a16="http://schemas.microsoft.com/office/drawing/2014/main" id="{62D5493A-425D-484E-BEFA-F1A8684EC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43942"/>
            <a:ext cx="1219200" cy="84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36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12" y="151370"/>
            <a:ext cx="8521899" cy="540791"/>
          </a:xfrm>
        </p:spPr>
        <p:txBody>
          <a:bodyPr>
            <a:noAutofit/>
          </a:bodyPr>
          <a:lstStyle/>
          <a:p>
            <a:r>
              <a:rPr lang="en-US" sz="3600" b="0" dirty="0">
                <a:solidFill>
                  <a:srgbClr val="0070C0"/>
                </a:solidFill>
                <a:latin typeface="Helvetica" panose="020B0604020202020204" pitchFamily="34" charset="0"/>
                <a:cs typeface="Helvetica" panose="020B0604020202020204" pitchFamily="34" charset="0"/>
              </a:rPr>
              <a:t>Examples of Supervised &amp; Unsupervised</a:t>
            </a:r>
          </a:p>
        </p:txBody>
      </p:sp>
      <p:sp>
        <p:nvSpPr>
          <p:cNvPr id="3" name="Content Placeholder 2"/>
          <p:cNvSpPr>
            <a:spLocks noGrp="1"/>
          </p:cNvSpPr>
          <p:nvPr>
            <p:ph idx="1"/>
          </p:nvPr>
        </p:nvSpPr>
        <p:spPr>
          <a:xfrm>
            <a:off x="141228" y="767607"/>
            <a:ext cx="8915692" cy="5523813"/>
          </a:xfrm>
        </p:spPr>
        <p:txBody>
          <a:bodyPr>
            <a:normAutofit fontScale="85000" lnSpcReduction="10000"/>
          </a:bodyPr>
          <a:lstStyle/>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Predicting House Prices</a:t>
            </a:r>
          </a:p>
          <a:p>
            <a:pPr lvl="0">
              <a:lnSpc>
                <a:spcPct val="150000"/>
              </a:lnSpc>
            </a:pPr>
            <a:endParaRPr lang="en-US" sz="2400"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Customer segmentation</a:t>
            </a:r>
          </a:p>
          <a:p>
            <a:pPr lvl="0">
              <a:lnSpc>
                <a:spcPct val="150000"/>
              </a:lnSpc>
            </a:pPr>
            <a:endParaRPr lang="en-US" sz="2400"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Predicting if a tumor is malignant or not</a:t>
            </a:r>
          </a:p>
          <a:p>
            <a:pPr lvl="0">
              <a:lnSpc>
                <a:spcPct val="150000"/>
              </a:lnSpc>
            </a:pPr>
            <a:endParaRPr lang="en-US" sz="2400"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Predicting crime rates   </a:t>
            </a:r>
          </a:p>
          <a:p>
            <a:pPr lvl="0">
              <a:lnSpc>
                <a:spcPct val="150000"/>
              </a:lnSpc>
            </a:pPr>
            <a:endParaRPr lang="en-US" sz="2400"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Classifying news article</a:t>
            </a:r>
          </a:p>
          <a:p>
            <a:pPr lvl="0">
              <a:lnSpc>
                <a:spcPct val="150000"/>
              </a:lnSpc>
            </a:pPr>
            <a:endParaRPr lang="en-US" sz="2400" dirty="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Cross-selling or Bundle Pricing</a:t>
            </a:r>
          </a:p>
          <a:p>
            <a:pPr marL="457200" lvl="1" indent="0">
              <a:lnSpc>
                <a:spcPct val="150000"/>
              </a:lnSpc>
              <a:buNone/>
            </a:pPr>
            <a:endParaRPr lang="en-US" sz="2400" dirty="0">
              <a:solidFill>
                <a:prstClr val="black"/>
              </a:solidFill>
              <a:latin typeface="Times New Roman" panose="02020603050405020304" pitchFamily="18" charset="0"/>
              <a:cs typeface="Times New Roman" panose="02020603050405020304" pitchFamily="18" charset="0"/>
            </a:endParaRPr>
          </a:p>
          <a:p>
            <a:pPr lvl="1">
              <a:lnSpc>
                <a:spcPct val="150000"/>
              </a:lnSpc>
            </a:pPr>
            <a:endParaRPr lang="en-US" sz="2400" b="1" dirty="0">
              <a:solidFill>
                <a:prstClr val="black"/>
              </a:solidFill>
              <a:latin typeface="Times New Roman" panose="02020603050405020304" pitchFamily="18" charset="0"/>
              <a:cs typeface="Times New Roman" panose="02020603050405020304" pitchFamily="18" charset="0"/>
            </a:endParaRPr>
          </a:p>
          <a:p>
            <a:pPr lvl="1">
              <a:lnSpc>
                <a:spcPct val="150000"/>
              </a:lnSpc>
            </a:pPr>
            <a:endParaRPr lang="en-US" sz="2400" dirty="0"/>
          </a:p>
        </p:txBody>
      </p:sp>
      <p:sp>
        <p:nvSpPr>
          <p:cNvPr id="4" name="Slide Number Placeholder 3"/>
          <p:cNvSpPr>
            <a:spLocks noGrp="1"/>
          </p:cNvSpPr>
          <p:nvPr>
            <p:ph type="sldNum" sz="quarter" idx="4"/>
          </p:nvPr>
        </p:nvSpPr>
        <p:spPr/>
        <p:txBody>
          <a:bodyPr/>
          <a:lstStyle/>
          <a:p>
            <a:fld id="{38CFBFC5-68E7-4431-8625-A5845C183C00}" type="slidenum">
              <a:rPr lang="en-US" smtClean="0"/>
              <a:pPr/>
              <a:t>13</a:t>
            </a:fld>
            <a:endParaRPr lang="en-US" dirty="0"/>
          </a:p>
        </p:txBody>
      </p:sp>
      <p:pic>
        <p:nvPicPr>
          <p:cNvPr id="6148" name="Picture 4" descr="Image result for regression predicting house prices">
            <a:extLst>
              <a:ext uri="{FF2B5EF4-FFF2-40B4-BE49-F238E27FC236}">
                <a16:creationId xmlns:a16="http://schemas.microsoft.com/office/drawing/2014/main" id="{08568EC6-AB45-449A-8178-3862497F2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747" y="664698"/>
            <a:ext cx="1363649" cy="1157002"/>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3">
            <a:extLst>
              <a:ext uri="{FF2B5EF4-FFF2-40B4-BE49-F238E27FC236}">
                <a16:creationId xmlns:a16="http://schemas.microsoft.com/office/drawing/2014/main" id="{1F8C9AB6-12BB-4279-8F26-2F72AD853D0E}"/>
              </a:ext>
            </a:extLst>
          </p:cNvPr>
          <p:cNvPicPr>
            <a:picLocks noChangeAspect="1"/>
          </p:cNvPicPr>
          <p:nvPr/>
        </p:nvPicPr>
        <p:blipFill>
          <a:blip r:embed="rId3"/>
          <a:stretch>
            <a:fillRect/>
          </a:stretch>
        </p:blipFill>
        <p:spPr>
          <a:xfrm>
            <a:off x="3194953" y="1891851"/>
            <a:ext cx="1363649" cy="861102"/>
          </a:xfrm>
          <a:prstGeom prst="rect">
            <a:avLst/>
          </a:prstGeom>
        </p:spPr>
      </p:pic>
      <p:pic>
        <p:nvPicPr>
          <p:cNvPr id="11" name="Picture 2" descr="Image result for breast cancer prediction">
            <a:extLst>
              <a:ext uri="{FF2B5EF4-FFF2-40B4-BE49-F238E27FC236}">
                <a16:creationId xmlns:a16="http://schemas.microsoft.com/office/drawing/2014/main" id="{6480BBAE-5FB1-4A12-8275-F096FC347E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487988"/>
            <a:ext cx="933783" cy="701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FE81FEB-76EF-438E-84E1-909E5910E612}"/>
              </a:ext>
            </a:extLst>
          </p:cNvPr>
          <p:cNvPicPr>
            <a:picLocks noChangeAspect="1"/>
          </p:cNvPicPr>
          <p:nvPr/>
        </p:nvPicPr>
        <p:blipFill>
          <a:blip r:embed="rId5"/>
          <a:stretch>
            <a:fillRect/>
          </a:stretch>
        </p:blipFill>
        <p:spPr>
          <a:xfrm>
            <a:off x="3081255" y="4446657"/>
            <a:ext cx="1538500" cy="890553"/>
          </a:xfrm>
          <a:prstGeom prst="rect">
            <a:avLst/>
          </a:prstGeom>
        </p:spPr>
      </p:pic>
      <p:pic>
        <p:nvPicPr>
          <p:cNvPr id="14" name="Picture 6" descr="Image result for cellphone and accessories bundle sale">
            <a:extLst>
              <a:ext uri="{FF2B5EF4-FFF2-40B4-BE49-F238E27FC236}">
                <a16:creationId xmlns:a16="http://schemas.microsoft.com/office/drawing/2014/main" id="{201FCA7F-9625-4269-9547-AA54D1EAA9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3527" y="5476313"/>
            <a:ext cx="1212455" cy="890553"/>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Image result for predicting crime rate">
            <a:extLst>
              <a:ext uri="{FF2B5EF4-FFF2-40B4-BE49-F238E27FC236}">
                <a16:creationId xmlns:a16="http://schemas.microsoft.com/office/drawing/2014/main" id="{FB4F7B4C-4F3D-425C-B800-E5DC5FAA9E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7225" y="3326329"/>
            <a:ext cx="1743375" cy="852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75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60"/>
            <a:ext cx="8229600" cy="712195"/>
          </a:xfrm>
        </p:spPr>
        <p:txBody>
          <a:bodyPr>
            <a:normAutofit/>
          </a:bodyPr>
          <a:lstStyle/>
          <a:p>
            <a:r>
              <a:rPr lang="en-US" sz="3000" dirty="0">
                <a:solidFill>
                  <a:srgbClr val="0070C0"/>
                </a:solidFill>
              </a:rPr>
              <a:t>Data Science &amp; ML Journey Map</a:t>
            </a:r>
          </a:p>
        </p:txBody>
      </p:sp>
      <p:pic>
        <p:nvPicPr>
          <p:cNvPr id="4" name="Content Placeholder 3"/>
          <p:cNvPicPr>
            <a:picLocks noGrp="1" noChangeAspect="1"/>
          </p:cNvPicPr>
          <p:nvPr>
            <p:ph idx="1"/>
          </p:nvPr>
        </p:nvPicPr>
        <p:blipFill>
          <a:blip r:embed="rId3"/>
          <a:stretch>
            <a:fillRect/>
          </a:stretch>
        </p:blipFill>
        <p:spPr>
          <a:xfrm>
            <a:off x="914400" y="762002"/>
            <a:ext cx="7620000" cy="5413963"/>
          </a:xfrm>
          <a:prstGeom prst="rect">
            <a:avLst/>
          </a:prstGeom>
        </p:spPr>
      </p:pic>
    </p:spTree>
    <p:extLst>
      <p:ext uri="{BB962C8B-B14F-4D97-AF65-F5344CB8AC3E}">
        <p14:creationId xmlns:p14="http://schemas.microsoft.com/office/powerpoint/2010/main" val="93965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205"/>
            <a:ext cx="8229600" cy="639762"/>
          </a:xfrm>
        </p:spPr>
        <p:txBody>
          <a:bodyPr>
            <a:normAutofit fontScale="90000"/>
          </a:bodyPr>
          <a:lstStyle/>
          <a:p>
            <a:r>
              <a:rPr lang="en-US" b="0" dirty="0">
                <a:solidFill>
                  <a:srgbClr val="0070C0"/>
                </a:solidFill>
              </a:rPr>
              <a:t>Python</a:t>
            </a:r>
          </a:p>
        </p:txBody>
      </p:sp>
      <p:sp>
        <p:nvSpPr>
          <p:cNvPr id="3" name="Content Placeholder 2"/>
          <p:cNvSpPr>
            <a:spLocks noGrp="1"/>
          </p:cNvSpPr>
          <p:nvPr>
            <p:ph idx="1"/>
          </p:nvPr>
        </p:nvSpPr>
        <p:spPr>
          <a:xfrm>
            <a:off x="304800" y="914400"/>
            <a:ext cx="8839200" cy="5446299"/>
          </a:xfrm>
        </p:spPr>
        <p:txBody>
          <a:bodyPr>
            <a:normAutofit fontScale="77500" lnSpcReduction="20000"/>
          </a:bodyPr>
          <a:lstStyle/>
          <a:p>
            <a:r>
              <a:rPr lang="en-US" dirty="0"/>
              <a:t>Python is a high level programming language for general purpose programming</a:t>
            </a:r>
          </a:p>
          <a:p>
            <a:endParaRPr lang="en-US" dirty="0"/>
          </a:p>
          <a:p>
            <a:r>
              <a:rPr lang="en-US" dirty="0"/>
              <a:t>It is created by Guido Van Rossum in 1991</a:t>
            </a:r>
          </a:p>
          <a:p>
            <a:pPr marL="0" indent="0">
              <a:buNone/>
            </a:pPr>
            <a:r>
              <a:rPr lang="en-US" dirty="0"/>
              <a:t>   (He was given the post of BDFL by Python community)</a:t>
            </a:r>
          </a:p>
          <a:p>
            <a:endParaRPr lang="en-US" dirty="0"/>
          </a:p>
          <a:p>
            <a:r>
              <a:rPr lang="en-US" dirty="0"/>
              <a:t>Code readability is emphasized in Python. Simpler, cleaner code.</a:t>
            </a:r>
          </a:p>
          <a:p>
            <a:endParaRPr lang="en-US" dirty="0"/>
          </a:p>
          <a:p>
            <a:r>
              <a:rPr lang="en-US" dirty="0"/>
              <a:t>Zen of Python</a:t>
            </a:r>
          </a:p>
          <a:p>
            <a:pPr lvl="1"/>
            <a:r>
              <a:rPr lang="en-US" dirty="0"/>
              <a:t>Beautiful is better than ugly</a:t>
            </a:r>
          </a:p>
          <a:p>
            <a:pPr lvl="1"/>
            <a:r>
              <a:rPr lang="en-US" dirty="0"/>
              <a:t>Explicit is better than implicit</a:t>
            </a:r>
          </a:p>
          <a:p>
            <a:pPr lvl="1"/>
            <a:r>
              <a:rPr lang="en-US" dirty="0"/>
              <a:t>Simple is better than complex</a:t>
            </a:r>
          </a:p>
          <a:p>
            <a:pPr lvl="1"/>
            <a:r>
              <a:rPr lang="en-US" dirty="0"/>
              <a:t>Complex is better than complicated</a:t>
            </a:r>
          </a:p>
          <a:p>
            <a:pPr lvl="1"/>
            <a:r>
              <a:rPr lang="en-US" dirty="0"/>
              <a:t>Readability counts</a:t>
            </a:r>
          </a:p>
          <a:p>
            <a:endParaRPr lang="en-US" dirty="0"/>
          </a:p>
          <a:p>
            <a:endParaRPr lang="en-US" dirty="0"/>
          </a:p>
          <a:p>
            <a:endParaRPr lang="en-US" dirty="0"/>
          </a:p>
        </p:txBody>
      </p:sp>
      <p:pic>
        <p:nvPicPr>
          <p:cNvPr id="7" name="Picture 4" descr="Image result for pyth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96251"/>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5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45745"/>
            <a:ext cx="8229600" cy="520148"/>
          </a:xfrm>
        </p:spPr>
        <p:txBody>
          <a:bodyPr>
            <a:normAutofit fontScale="90000"/>
          </a:bodyPr>
          <a:lstStyle/>
          <a:p>
            <a:r>
              <a:rPr lang="en-US" b="0" dirty="0">
                <a:solidFill>
                  <a:srgbClr val="0070C0"/>
                </a:solidFill>
              </a:rPr>
              <a:t>Demand for Python</a:t>
            </a:r>
          </a:p>
        </p:txBody>
      </p:sp>
      <p:sp>
        <p:nvSpPr>
          <p:cNvPr id="5" name="TextBox 4"/>
          <p:cNvSpPr txBox="1"/>
          <p:nvPr/>
        </p:nvSpPr>
        <p:spPr>
          <a:xfrm>
            <a:off x="457200" y="6067425"/>
            <a:ext cx="2291268" cy="369332"/>
          </a:xfrm>
          <a:prstGeom prst="rect">
            <a:avLst/>
          </a:prstGeom>
          <a:noFill/>
        </p:spPr>
        <p:txBody>
          <a:bodyPr wrap="none" rtlCol="0">
            <a:spAutoFit/>
          </a:bodyPr>
          <a:lstStyle/>
          <a:p>
            <a:r>
              <a:rPr lang="en-US" dirty="0"/>
              <a:t>Source: </a:t>
            </a:r>
            <a:r>
              <a:rPr lang="en-US" dirty="0" err="1"/>
              <a:t>StackOverflow</a:t>
            </a:r>
            <a:endParaRPr lang="en-US" dirty="0"/>
          </a:p>
        </p:txBody>
      </p:sp>
      <p:pic>
        <p:nvPicPr>
          <p:cNvPr id="1026" name="Picture 2" descr="http://news.codecademy.com/content/images/2018/01/growth_major_languages-1-1400x1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752164"/>
            <a:ext cx="4495799" cy="5315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ypl.github.io/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600200"/>
            <a:ext cx="13335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pypl.github.io/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1600200"/>
            <a:ext cx="13335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ypl.github.io/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925" y="1600200"/>
            <a:ext cx="13335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pypl.github.io/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0" y="1600200"/>
            <a:ext cx="13335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pypl.github.io/U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975" y="1600200"/>
            <a:ext cx="133350" cy="152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953000" y="1143000"/>
            <a:ext cx="4012500" cy="5109091"/>
          </a:xfrm>
          <a:prstGeom prst="rect">
            <a:avLst/>
          </a:prstGeom>
        </p:spPr>
      </p:pic>
      <p:sp>
        <p:nvSpPr>
          <p:cNvPr id="10" name="TextBox 9"/>
          <p:cNvSpPr txBox="1"/>
          <p:nvPr/>
        </p:nvSpPr>
        <p:spPr>
          <a:xfrm>
            <a:off x="4644530" y="729837"/>
            <a:ext cx="4287840" cy="369332"/>
          </a:xfrm>
          <a:prstGeom prst="rect">
            <a:avLst/>
          </a:prstGeom>
          <a:noFill/>
        </p:spPr>
        <p:txBody>
          <a:bodyPr wrap="none" rtlCol="0">
            <a:spAutoFit/>
          </a:bodyPr>
          <a:lstStyle/>
          <a:p>
            <a:r>
              <a:rPr lang="en-US" b="1" dirty="0"/>
              <a:t>PYPL Most Popular Programming Language</a:t>
            </a:r>
          </a:p>
        </p:txBody>
      </p:sp>
      <p:pic>
        <p:nvPicPr>
          <p:cNvPr id="17" name="Picture 4" descr="Image result for pyth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3800" y="-3634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7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ata Science/Analytics Tools, Technologies and Languages used in 201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90501"/>
            <a:ext cx="7696200" cy="621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39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b="0" dirty="0">
                <a:solidFill>
                  <a:srgbClr val="0070C0"/>
                </a:solidFill>
              </a:rPr>
              <a:t>Python Applications</a:t>
            </a:r>
          </a:p>
        </p:txBody>
      </p:sp>
      <p:graphicFrame>
        <p:nvGraphicFramePr>
          <p:cNvPr id="5" name="Table 4"/>
          <p:cNvGraphicFramePr>
            <a:graphicFrameLocks noGrp="1"/>
          </p:cNvGraphicFramePr>
          <p:nvPr>
            <p:extLst>
              <p:ext uri="{D42A27DB-BD31-4B8C-83A1-F6EECF244321}">
                <p14:modId xmlns:p14="http://schemas.microsoft.com/office/powerpoint/2010/main" val="994511252"/>
              </p:ext>
            </p:extLst>
          </p:nvPr>
        </p:nvGraphicFramePr>
        <p:xfrm>
          <a:off x="1143000" y="1447800"/>
          <a:ext cx="6172200" cy="4572001"/>
        </p:xfrm>
        <a:graphic>
          <a:graphicData uri="http://schemas.openxmlformats.org/drawingml/2006/table">
            <a:tbl>
              <a:tblPr firstRow="1" bandRow="1">
                <a:tableStyleId>{3B4B98B0-60AC-42C2-AFA5-B58CD77FA1E5}</a:tableStyleId>
              </a:tblPr>
              <a:tblGrid>
                <a:gridCol w="6172200">
                  <a:extLst>
                    <a:ext uri="{9D8B030D-6E8A-4147-A177-3AD203B41FA5}">
                      <a16:colId xmlns:a16="http://schemas.microsoft.com/office/drawing/2014/main" val="2683968474"/>
                    </a:ext>
                  </a:extLst>
                </a:gridCol>
              </a:tblGrid>
              <a:tr h="792366">
                <a:tc>
                  <a:txBody>
                    <a:bodyPr/>
                    <a:lstStyle/>
                    <a:p>
                      <a:r>
                        <a:rPr lang="en-US" dirty="0"/>
                        <a:t>1. Data Science</a:t>
                      </a:r>
                    </a:p>
                  </a:txBody>
                  <a:tcPr/>
                </a:tc>
                <a:extLst>
                  <a:ext uri="{0D108BD9-81ED-4DB2-BD59-A6C34878D82A}">
                    <a16:rowId xmlns:a16="http://schemas.microsoft.com/office/drawing/2014/main" val="561180114"/>
                  </a:ext>
                </a:extLst>
              </a:tr>
              <a:tr h="762191">
                <a:tc>
                  <a:txBody>
                    <a:bodyPr/>
                    <a:lstStyle/>
                    <a:p>
                      <a:r>
                        <a:rPr lang="en-US" dirty="0"/>
                        <a:t>2.</a:t>
                      </a:r>
                      <a:r>
                        <a:rPr lang="en-US" baseline="0" dirty="0"/>
                        <a:t> Web Applications</a:t>
                      </a:r>
                      <a:endParaRPr lang="en-US" dirty="0"/>
                    </a:p>
                  </a:txBody>
                  <a:tcPr/>
                </a:tc>
                <a:extLst>
                  <a:ext uri="{0D108BD9-81ED-4DB2-BD59-A6C34878D82A}">
                    <a16:rowId xmlns:a16="http://schemas.microsoft.com/office/drawing/2014/main" val="2710724558"/>
                  </a:ext>
                </a:extLst>
              </a:tr>
              <a:tr h="762191">
                <a:tc>
                  <a:txBody>
                    <a:bodyPr/>
                    <a:lstStyle/>
                    <a:p>
                      <a:r>
                        <a:rPr lang="en-US" dirty="0"/>
                        <a:t>3. Gaming</a:t>
                      </a:r>
                    </a:p>
                  </a:txBody>
                  <a:tcPr/>
                </a:tc>
                <a:extLst>
                  <a:ext uri="{0D108BD9-81ED-4DB2-BD59-A6C34878D82A}">
                    <a16:rowId xmlns:a16="http://schemas.microsoft.com/office/drawing/2014/main" val="991419675"/>
                  </a:ext>
                </a:extLst>
              </a:tr>
              <a:tr h="751751">
                <a:tc>
                  <a:txBody>
                    <a:bodyPr/>
                    <a:lstStyle/>
                    <a:p>
                      <a:r>
                        <a:rPr lang="en-US" dirty="0"/>
                        <a:t>4. Education</a:t>
                      </a:r>
                    </a:p>
                  </a:txBody>
                  <a:tcPr/>
                </a:tc>
                <a:extLst>
                  <a:ext uri="{0D108BD9-81ED-4DB2-BD59-A6C34878D82A}">
                    <a16:rowId xmlns:a16="http://schemas.microsoft.com/office/drawing/2014/main" val="2342515849"/>
                  </a:ext>
                </a:extLst>
              </a:tr>
              <a:tr h="751751">
                <a:tc>
                  <a:txBody>
                    <a:bodyPr/>
                    <a:lstStyle/>
                    <a:p>
                      <a:r>
                        <a:rPr lang="en-US" dirty="0"/>
                        <a:t>5. Software</a:t>
                      </a:r>
                      <a:r>
                        <a:rPr lang="en-US" baseline="0" dirty="0"/>
                        <a:t> development</a:t>
                      </a:r>
                      <a:endParaRPr lang="en-US" dirty="0"/>
                    </a:p>
                  </a:txBody>
                  <a:tcPr/>
                </a:tc>
                <a:extLst>
                  <a:ext uri="{0D108BD9-81ED-4DB2-BD59-A6C34878D82A}">
                    <a16:rowId xmlns:a16="http://schemas.microsoft.com/office/drawing/2014/main" val="667890386"/>
                  </a:ext>
                </a:extLst>
              </a:tr>
              <a:tr h="751751">
                <a:tc>
                  <a:txBody>
                    <a:bodyPr/>
                    <a:lstStyle/>
                    <a:p>
                      <a:r>
                        <a:rPr lang="en-US" dirty="0"/>
                        <a:t>6. Business Applications</a:t>
                      </a:r>
                    </a:p>
                  </a:txBody>
                  <a:tcPr/>
                </a:tc>
                <a:extLst>
                  <a:ext uri="{0D108BD9-81ED-4DB2-BD59-A6C34878D82A}">
                    <a16:rowId xmlns:a16="http://schemas.microsoft.com/office/drawing/2014/main" val="3122782057"/>
                  </a:ext>
                </a:extLst>
              </a:tr>
            </a:tbl>
          </a:graphicData>
        </a:graphic>
      </p:graphicFrame>
    </p:spTree>
    <p:extLst>
      <p:ext uri="{BB962C8B-B14F-4D97-AF65-F5344CB8AC3E}">
        <p14:creationId xmlns:p14="http://schemas.microsoft.com/office/powerpoint/2010/main" val="299175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601" y="830581"/>
            <a:ext cx="4419599" cy="4198619"/>
          </a:xfrm>
          <a:prstGeom prst="rect">
            <a:avLst/>
          </a:prstGeom>
        </p:spPr>
      </p:pic>
      <p:pic>
        <p:nvPicPr>
          <p:cNvPr id="3074" name="Picture 2" descr="Image result for R vs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768" y="911014"/>
            <a:ext cx="3657599" cy="41181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200" y="6019800"/>
            <a:ext cx="8686800" cy="646331"/>
          </a:xfrm>
          <a:prstGeom prst="rect">
            <a:avLst/>
          </a:prstGeom>
        </p:spPr>
        <p:txBody>
          <a:bodyPr wrap="square">
            <a:spAutoFit/>
          </a:bodyPr>
          <a:lstStyle/>
          <a:p>
            <a:r>
              <a:rPr lang="en-US" dirty="0">
                <a:hlinkClick r:id="rId4"/>
              </a:rPr>
              <a:t>https://www.orison.biz/blogs/ch3ckmat3/2015/06/r-vs-python-for-data-science/</a:t>
            </a:r>
            <a:endParaRPr lang="en-US" dirty="0"/>
          </a:p>
          <a:p>
            <a:endParaRPr lang="en-US" dirty="0"/>
          </a:p>
        </p:txBody>
      </p:sp>
      <p:pic>
        <p:nvPicPr>
          <p:cNvPr id="3078" name="Picture 6" descr="Image result for R vs PYTH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3313"/>
            <a:ext cx="2133599" cy="8700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6200" y="5259825"/>
            <a:ext cx="8915400" cy="584775"/>
          </a:xfrm>
          <a:prstGeom prst="rect">
            <a:avLst/>
          </a:prstGeom>
        </p:spPr>
        <p:txBody>
          <a:bodyPr wrap="square">
            <a:spAutoFit/>
          </a:bodyPr>
          <a:lstStyle/>
          <a:p>
            <a:r>
              <a:rPr lang="en-US" sz="1600" dirty="0">
                <a:latin typeface="Comic Sans MS" panose="030F0702030302020204" pitchFamily="66" charset="0"/>
              </a:rPr>
              <a:t>R is good for ad hoc analysis and exploring datasets, while Python is better for data manipulation and repeated tasks, – Quartz.com Former Data Editor Chris </a:t>
            </a:r>
            <a:r>
              <a:rPr lang="en-US" sz="1600" dirty="0" err="1">
                <a:latin typeface="Comic Sans MS" panose="030F0702030302020204" pitchFamily="66" charset="0"/>
              </a:rPr>
              <a:t>Groskopf</a:t>
            </a:r>
            <a:endParaRPr lang="en-US" sz="1600" dirty="0">
              <a:latin typeface="Comic Sans MS" panose="030F0702030302020204" pitchFamily="66" charset="0"/>
            </a:endParaRPr>
          </a:p>
        </p:txBody>
      </p:sp>
      <p:sp>
        <p:nvSpPr>
          <p:cNvPr id="2" name="TextBox 1"/>
          <p:cNvSpPr txBox="1"/>
          <p:nvPr/>
        </p:nvSpPr>
        <p:spPr>
          <a:xfrm>
            <a:off x="7531829" y="4997992"/>
            <a:ext cx="1231171" cy="276999"/>
          </a:xfrm>
          <a:prstGeom prst="rect">
            <a:avLst/>
          </a:prstGeom>
          <a:noFill/>
        </p:spPr>
        <p:txBody>
          <a:bodyPr wrap="none" rtlCol="0">
            <a:spAutoFit/>
          </a:bodyPr>
          <a:lstStyle/>
          <a:p>
            <a:r>
              <a:rPr lang="en-US" sz="1200" b="1" i="1" dirty="0"/>
              <a:t>Ucanalytics.com</a:t>
            </a:r>
          </a:p>
        </p:txBody>
      </p:sp>
    </p:spTree>
    <p:extLst>
      <p:ext uri="{BB962C8B-B14F-4D97-AF65-F5344CB8AC3E}">
        <p14:creationId xmlns:p14="http://schemas.microsoft.com/office/powerpoint/2010/main" val="348854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792162"/>
          </a:xfrm>
        </p:spPr>
        <p:txBody>
          <a:bodyPr/>
          <a:lstStyle/>
          <a:p>
            <a:r>
              <a:rPr lang="en-US" b="0" dirty="0">
                <a:solidFill>
                  <a:srgbClr val="0070C0"/>
                </a:solidFill>
                <a:latin typeface="+mj-lt"/>
              </a:rPr>
              <a:t>My Background</a:t>
            </a:r>
          </a:p>
        </p:txBody>
      </p:sp>
      <p:sp>
        <p:nvSpPr>
          <p:cNvPr id="3" name="Content Placeholder 2"/>
          <p:cNvSpPr>
            <a:spLocks noGrp="1"/>
          </p:cNvSpPr>
          <p:nvPr>
            <p:ph idx="1"/>
          </p:nvPr>
        </p:nvSpPr>
        <p:spPr>
          <a:xfrm>
            <a:off x="266700" y="1219200"/>
            <a:ext cx="8610600" cy="5105400"/>
          </a:xfrm>
        </p:spPr>
        <p:txBody>
          <a:bodyPr>
            <a:normAutofit fontScale="70000" lnSpcReduction="20000"/>
          </a:bodyPr>
          <a:lstStyle/>
          <a:p>
            <a:r>
              <a:rPr lang="en-US" dirty="0"/>
              <a:t>Technical Director, </a:t>
            </a:r>
            <a:r>
              <a:rPr lang="en-US" b="0" dirty="0"/>
              <a:t>Consort Institute, Emory Continuing Education, Emory University (2018 - Present)</a:t>
            </a:r>
          </a:p>
          <a:p>
            <a:endParaRPr lang="en-US" b="0" dirty="0"/>
          </a:p>
          <a:p>
            <a:r>
              <a:rPr lang="en-US" dirty="0"/>
              <a:t>Assistant Professor </a:t>
            </a:r>
            <a:r>
              <a:rPr lang="en-US" b="0" dirty="0"/>
              <a:t>of Mechanical Engineering (2016 – 2018), Kennesaw State University</a:t>
            </a:r>
          </a:p>
          <a:p>
            <a:endParaRPr lang="en-US" b="0" dirty="0"/>
          </a:p>
          <a:p>
            <a:r>
              <a:rPr lang="en-US" dirty="0"/>
              <a:t>Senior Computational Research Scientist </a:t>
            </a:r>
            <a:r>
              <a:rPr lang="en-US" b="0" dirty="0"/>
              <a:t>(2009-2016), Northrop Grumman Center for High Performance Computing, Jackson State University, Jackson, MS</a:t>
            </a:r>
          </a:p>
          <a:p>
            <a:endParaRPr lang="en-US" b="0" dirty="0"/>
          </a:p>
          <a:p>
            <a:r>
              <a:rPr lang="en-US" dirty="0"/>
              <a:t>Senior CAE Analysis Engineer </a:t>
            </a:r>
            <a:r>
              <a:rPr lang="en-US" b="0" dirty="0"/>
              <a:t>(2007-2009), Delphi Automotive Corporation, Dayton, OH</a:t>
            </a:r>
          </a:p>
          <a:p>
            <a:endParaRPr lang="en-US" b="0" dirty="0"/>
          </a:p>
          <a:p>
            <a:r>
              <a:rPr lang="en-US" dirty="0"/>
              <a:t>Ph.D. from Clemson University </a:t>
            </a:r>
            <a:r>
              <a:rPr lang="en-US" b="0" dirty="0"/>
              <a:t>(2006), Clemson, South Carolina</a:t>
            </a:r>
          </a:p>
          <a:p>
            <a:endParaRPr lang="en-US" dirty="0"/>
          </a:p>
        </p:txBody>
      </p:sp>
    </p:spTree>
    <p:extLst>
      <p:ext uri="{BB962C8B-B14F-4D97-AF65-F5344CB8AC3E}">
        <p14:creationId xmlns:p14="http://schemas.microsoft.com/office/powerpoint/2010/main" val="3566678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178" y="-76200"/>
            <a:ext cx="8229600" cy="792162"/>
          </a:xfrm>
        </p:spPr>
        <p:txBody>
          <a:bodyPr/>
          <a:lstStyle/>
          <a:p>
            <a:r>
              <a:rPr lang="en-US" b="0" dirty="0">
                <a:solidFill>
                  <a:srgbClr val="0070C0"/>
                </a:solidFill>
              </a:rPr>
              <a:t>Python pros/cons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4124166"/>
              </p:ext>
            </p:extLst>
          </p:nvPr>
        </p:nvGraphicFramePr>
        <p:xfrm>
          <a:off x="190778" y="851987"/>
          <a:ext cx="8534400" cy="5247326"/>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3392854020"/>
                    </a:ext>
                  </a:extLst>
                </a:gridCol>
                <a:gridCol w="4419600">
                  <a:extLst>
                    <a:ext uri="{9D8B030D-6E8A-4147-A177-3AD203B41FA5}">
                      <a16:colId xmlns:a16="http://schemas.microsoft.com/office/drawing/2014/main" val="267054040"/>
                    </a:ext>
                  </a:extLst>
                </a:gridCol>
              </a:tblGrid>
              <a:tr h="437484">
                <a:tc>
                  <a:txBody>
                    <a:bodyPr/>
                    <a:lstStyle/>
                    <a:p>
                      <a:r>
                        <a:rPr lang="en-US" sz="2400" dirty="0"/>
                        <a:t>Pros</a:t>
                      </a:r>
                    </a:p>
                  </a:txBody>
                  <a:tcPr/>
                </a:tc>
                <a:tc>
                  <a:txBody>
                    <a:bodyPr/>
                    <a:lstStyle/>
                    <a:p>
                      <a:r>
                        <a:rPr lang="en-US" sz="2400" dirty="0"/>
                        <a:t>Cons</a:t>
                      </a:r>
                    </a:p>
                  </a:txBody>
                  <a:tcPr/>
                </a:tc>
                <a:extLst>
                  <a:ext uri="{0D108BD9-81ED-4DB2-BD59-A6C34878D82A}">
                    <a16:rowId xmlns:a16="http://schemas.microsoft.com/office/drawing/2014/main" val="1783457687"/>
                  </a:ext>
                </a:extLst>
              </a:tr>
              <a:tr h="1351369">
                <a:tc>
                  <a:txBody>
                    <a:bodyPr/>
                    <a:lstStyle/>
                    <a:p>
                      <a:r>
                        <a:rPr lang="en-US" sz="2400" dirty="0"/>
                        <a:t>Readability</a:t>
                      </a:r>
                      <a:r>
                        <a:rPr lang="en-US" sz="2400" baseline="0" dirty="0"/>
                        <a:t>, simplicity, learning curve is easy. Easy to code and debug. Less time coding and more time playing.</a:t>
                      </a:r>
                      <a:endParaRPr lang="en-US" sz="2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Visualization</a:t>
                      </a:r>
                      <a:r>
                        <a:rPr lang="en-US" sz="2400" baseline="0" dirty="0"/>
                        <a:t> Capabilities</a:t>
                      </a:r>
                      <a:endParaRPr lang="en-US" sz="2400" dirty="0"/>
                    </a:p>
                    <a:p>
                      <a:endParaRPr lang="en-US" sz="2400" dirty="0"/>
                    </a:p>
                  </a:txBody>
                  <a:tcPr/>
                </a:tc>
                <a:extLst>
                  <a:ext uri="{0D108BD9-81ED-4DB2-BD59-A6C34878D82A}">
                    <a16:rowId xmlns:a16="http://schemas.microsoft.com/office/drawing/2014/main" val="2107947854"/>
                  </a:ext>
                </a:extLst>
              </a:tr>
              <a:tr h="1033400">
                <a:tc>
                  <a:txBody>
                    <a:bodyPr/>
                    <a:lstStyle/>
                    <a:p>
                      <a:r>
                        <a:rPr lang="en-US" sz="2400" dirty="0"/>
                        <a:t>General Purpose Programming Language. Production ready language.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Slower</a:t>
                      </a:r>
                    </a:p>
                    <a:p>
                      <a:endParaRPr lang="en-US" sz="2400" dirty="0"/>
                    </a:p>
                  </a:txBody>
                  <a:tcPr/>
                </a:tc>
                <a:extLst>
                  <a:ext uri="{0D108BD9-81ED-4DB2-BD59-A6C34878D82A}">
                    <a16:rowId xmlns:a16="http://schemas.microsoft.com/office/drawing/2014/main" val="1243051553"/>
                  </a:ext>
                </a:extLst>
              </a:tr>
              <a:tr h="87441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Typically</a:t>
                      </a:r>
                      <a:r>
                        <a:rPr lang="en-US" sz="2400" baseline="0" dirty="0"/>
                        <a:t> preferred by programmers and developers.</a:t>
                      </a:r>
                      <a:endParaRPr lang="en-US" sz="2400" dirty="0"/>
                    </a:p>
                  </a:txBody>
                  <a:tcPr/>
                </a:tc>
                <a:tc>
                  <a:txBody>
                    <a:bodyPr/>
                    <a:lstStyle/>
                    <a:p>
                      <a:endParaRPr lang="en-US" sz="2400" dirty="0"/>
                    </a:p>
                  </a:txBody>
                  <a:tcPr/>
                </a:tc>
                <a:extLst>
                  <a:ext uri="{0D108BD9-81ED-4DB2-BD59-A6C34878D82A}">
                    <a16:rowId xmlns:a16="http://schemas.microsoft.com/office/drawing/2014/main" val="1599627094"/>
                  </a:ext>
                </a:extLst>
              </a:tr>
              <a:tr h="516700">
                <a:tc>
                  <a:txBody>
                    <a:bodyPr/>
                    <a:lstStyle/>
                    <a:p>
                      <a:r>
                        <a:rPr lang="en-US" sz="2400" dirty="0"/>
                        <a:t>Great</a:t>
                      </a:r>
                      <a:r>
                        <a:rPr lang="en-US" sz="2400" baseline="0" dirty="0"/>
                        <a:t> community support.</a:t>
                      </a:r>
                    </a:p>
                  </a:txBody>
                  <a:tcPr/>
                </a:tc>
                <a:tc>
                  <a:txBody>
                    <a:bodyPr/>
                    <a:lstStyle/>
                    <a:p>
                      <a:endParaRPr lang="en-US" sz="2400"/>
                    </a:p>
                  </a:txBody>
                  <a:tcPr/>
                </a:tc>
                <a:extLst>
                  <a:ext uri="{0D108BD9-81ED-4DB2-BD59-A6C34878D82A}">
                    <a16:rowId xmlns:a16="http://schemas.microsoft.com/office/drawing/2014/main" val="688383568"/>
                  </a:ext>
                </a:extLst>
              </a:tr>
              <a:tr h="655811">
                <a:tc>
                  <a:txBody>
                    <a:bodyPr/>
                    <a:lstStyle/>
                    <a:p>
                      <a:r>
                        <a:rPr lang="en-US" sz="2400" dirty="0"/>
                        <a:t>Open-Source</a:t>
                      </a:r>
                      <a:r>
                        <a:rPr lang="en-US" sz="2400" baseline="0" dirty="0"/>
                        <a:t>! Free! </a:t>
                      </a:r>
                      <a:r>
                        <a:rPr lang="en-US" sz="2400" baseline="0" dirty="0">
                          <a:sym typeface="Wingdings" panose="05000000000000000000" pitchFamily="2" charset="2"/>
                        </a:rPr>
                        <a:t></a:t>
                      </a:r>
                    </a:p>
                  </a:txBody>
                  <a:tcPr/>
                </a:tc>
                <a:tc>
                  <a:txBody>
                    <a:bodyPr/>
                    <a:lstStyle/>
                    <a:p>
                      <a:endParaRPr lang="en-US" sz="2400" dirty="0"/>
                    </a:p>
                  </a:txBody>
                  <a:tcPr/>
                </a:tc>
                <a:extLst>
                  <a:ext uri="{0D108BD9-81ED-4DB2-BD59-A6C34878D82A}">
                    <a16:rowId xmlns:a16="http://schemas.microsoft.com/office/drawing/2014/main" val="2848408903"/>
                  </a:ext>
                </a:extLst>
              </a:tr>
            </a:tbl>
          </a:graphicData>
        </a:graphic>
      </p:graphicFrame>
      <p:sp>
        <p:nvSpPr>
          <p:cNvPr id="7" name="TextBox 6"/>
          <p:cNvSpPr txBox="1"/>
          <p:nvPr/>
        </p:nvSpPr>
        <p:spPr>
          <a:xfrm>
            <a:off x="7270196" y="6096000"/>
            <a:ext cx="1867178" cy="369332"/>
          </a:xfrm>
          <a:prstGeom prst="rect">
            <a:avLst/>
          </a:prstGeom>
          <a:noFill/>
        </p:spPr>
        <p:txBody>
          <a:bodyPr wrap="none" rtlCol="0">
            <a:spAutoFit/>
          </a:bodyPr>
          <a:lstStyle/>
          <a:p>
            <a:r>
              <a:rPr lang="en-US" dirty="0"/>
              <a:t>Source: </a:t>
            </a:r>
            <a:r>
              <a:rPr lang="en-US" dirty="0" err="1"/>
              <a:t>datacamp</a:t>
            </a:r>
            <a:endParaRPr lang="en-US" dirty="0"/>
          </a:p>
        </p:txBody>
      </p:sp>
      <p:pic>
        <p:nvPicPr>
          <p:cNvPr id="5" name="Picture 4" descr="Image result for pyth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2908"/>
            <a:ext cx="728870" cy="72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96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9057"/>
            <a:ext cx="8229600" cy="553036"/>
          </a:xfrm>
        </p:spPr>
        <p:txBody>
          <a:bodyPr>
            <a:normAutofit fontScale="90000"/>
          </a:bodyPr>
          <a:lstStyle/>
          <a:p>
            <a:r>
              <a:rPr lang="en-US" b="0" dirty="0">
                <a:solidFill>
                  <a:srgbClr val="0070C0"/>
                </a:solidFill>
              </a:rPr>
              <a:t>Tools to learn Python</a:t>
            </a:r>
          </a:p>
        </p:txBody>
      </p:sp>
      <p:sp>
        <p:nvSpPr>
          <p:cNvPr id="4" name="Content Placeholder 3"/>
          <p:cNvSpPr>
            <a:spLocks noGrp="1"/>
          </p:cNvSpPr>
          <p:nvPr>
            <p:ph sz="quarter" idx="1"/>
          </p:nvPr>
        </p:nvSpPr>
        <p:spPr>
          <a:xfrm>
            <a:off x="72887" y="914400"/>
            <a:ext cx="6547212" cy="5351507"/>
          </a:xfrm>
        </p:spPr>
        <p:txBody>
          <a:bodyPr>
            <a:normAutofit fontScale="85000" lnSpcReduction="20000"/>
          </a:bodyPr>
          <a:lstStyle/>
          <a:p>
            <a:r>
              <a:rPr lang="en-US" sz="3700" dirty="0" err="1"/>
              <a:t>Jupyter</a:t>
            </a:r>
            <a:r>
              <a:rPr lang="en-US" sz="3700" dirty="0"/>
              <a:t> (</a:t>
            </a:r>
            <a:r>
              <a:rPr lang="en-US" sz="3700" dirty="0" err="1"/>
              <a:t>Ipython</a:t>
            </a:r>
            <a:r>
              <a:rPr lang="en-US" sz="3700" dirty="0"/>
              <a:t>) Notebook</a:t>
            </a:r>
          </a:p>
          <a:p>
            <a:pPr marL="457200" lvl="1" indent="0">
              <a:buNone/>
            </a:pPr>
            <a:r>
              <a:rPr lang="en-US" dirty="0" err="1"/>
              <a:t>IPython</a:t>
            </a:r>
            <a:r>
              <a:rPr lang="en-US" dirty="0"/>
              <a:t> provides a rich architecture for interactive computing with:</a:t>
            </a:r>
          </a:p>
          <a:p>
            <a:pPr lvl="1"/>
            <a:r>
              <a:rPr lang="en-US" dirty="0"/>
              <a:t>A web application that allows you to create and share documents that contains live code, equations, visualizations and explanatory text.</a:t>
            </a:r>
          </a:p>
          <a:p>
            <a:endParaRPr lang="en-US" dirty="0"/>
          </a:p>
          <a:p>
            <a:endParaRPr lang="en-US" dirty="0"/>
          </a:p>
          <a:p>
            <a:r>
              <a:rPr lang="en-US" dirty="0"/>
              <a:t>Spyder</a:t>
            </a:r>
          </a:p>
          <a:p>
            <a:pPr marL="457200" lvl="1" indent="0">
              <a:buNone/>
            </a:pPr>
            <a:r>
              <a:rPr lang="en-US" dirty="0"/>
              <a:t>Spyder is an open source cross-platform integrated development environment (IDE) for scientific programming in the Python language</a:t>
            </a:r>
          </a:p>
        </p:txBody>
      </p:sp>
      <p:pic>
        <p:nvPicPr>
          <p:cNvPr id="4100" name="Picture 4" descr="Spyder IDE logo and wordm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863" y="45720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pyth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0" y="42999"/>
            <a:ext cx="516663" cy="5166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6225249" y="1295400"/>
            <a:ext cx="2461551" cy="1676400"/>
          </a:xfrm>
          <a:prstGeom prst="rect">
            <a:avLst/>
          </a:prstGeom>
        </p:spPr>
      </p:pic>
    </p:spTree>
    <p:extLst>
      <p:ext uri="{BB962C8B-B14F-4D97-AF65-F5344CB8AC3E}">
        <p14:creationId xmlns:p14="http://schemas.microsoft.com/office/powerpoint/2010/main" val="3340783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E7A0-F444-42E2-BF47-238F6BDA83D2}"/>
              </a:ext>
            </a:extLst>
          </p:cNvPr>
          <p:cNvSpPr>
            <a:spLocks noGrp="1"/>
          </p:cNvSpPr>
          <p:nvPr>
            <p:ph type="title"/>
          </p:nvPr>
        </p:nvSpPr>
        <p:spPr>
          <a:xfrm>
            <a:off x="446314" y="42290"/>
            <a:ext cx="8229600" cy="558342"/>
          </a:xfrm>
        </p:spPr>
        <p:txBody>
          <a:bodyPr>
            <a:normAutofit fontScale="90000"/>
          </a:bodyPr>
          <a:lstStyle/>
          <a:p>
            <a:r>
              <a:rPr lang="en-US" sz="3400" dirty="0">
                <a:solidFill>
                  <a:srgbClr val="0070C0"/>
                </a:solidFill>
              </a:rPr>
              <a:t>Python – Data Science/ML - Ecosystem</a:t>
            </a:r>
          </a:p>
        </p:txBody>
      </p:sp>
      <p:sp>
        <p:nvSpPr>
          <p:cNvPr id="3" name="Content Placeholder 2">
            <a:extLst>
              <a:ext uri="{FF2B5EF4-FFF2-40B4-BE49-F238E27FC236}">
                <a16:creationId xmlns:a16="http://schemas.microsoft.com/office/drawing/2014/main" id="{DA36CCD2-3DEC-4AB0-A12F-B00CDD90815E}"/>
              </a:ext>
            </a:extLst>
          </p:cNvPr>
          <p:cNvSpPr>
            <a:spLocks noGrp="1"/>
          </p:cNvSpPr>
          <p:nvPr>
            <p:ph idx="1"/>
          </p:nvPr>
        </p:nvSpPr>
        <p:spPr>
          <a:xfrm>
            <a:off x="304800" y="990600"/>
            <a:ext cx="8610600" cy="5334000"/>
          </a:xfrm>
        </p:spPr>
        <p:txBody>
          <a:bodyPr>
            <a:normAutofit fontScale="77500" lnSpcReduction="20000"/>
          </a:bodyPr>
          <a:lstStyle/>
          <a:p>
            <a:r>
              <a:rPr lang="en-US" b="1" dirty="0"/>
              <a:t>Core Python </a:t>
            </a:r>
            <a:r>
              <a:rPr lang="en-US" dirty="0"/>
              <a:t>:</a:t>
            </a:r>
          </a:p>
          <a:p>
            <a:pPr lvl="1"/>
            <a:r>
              <a:rPr lang="en-US" dirty="0"/>
              <a:t>Data Structures: Strings, Lists, Dictionaries, Tuples, and Sets</a:t>
            </a:r>
          </a:p>
          <a:p>
            <a:pPr lvl="1"/>
            <a:r>
              <a:rPr lang="en-US" dirty="0"/>
              <a:t>Conditions: if else statements</a:t>
            </a:r>
          </a:p>
          <a:p>
            <a:pPr lvl="1"/>
            <a:r>
              <a:rPr lang="en-US" dirty="0"/>
              <a:t>Automate stuff: For loops, while loop etc..</a:t>
            </a:r>
          </a:p>
          <a:p>
            <a:pPr lvl="1"/>
            <a:endParaRPr lang="en-US" dirty="0"/>
          </a:p>
          <a:p>
            <a:r>
              <a:rPr lang="en-US" b="1" dirty="0"/>
              <a:t>Wrangle with Data</a:t>
            </a:r>
            <a:r>
              <a:rPr lang="en-US" dirty="0"/>
              <a:t>: </a:t>
            </a:r>
          </a:p>
          <a:p>
            <a:pPr lvl="1"/>
            <a:r>
              <a:rPr lang="en-US" dirty="0"/>
              <a:t>Numpy arrays</a:t>
            </a:r>
          </a:p>
          <a:p>
            <a:pPr lvl="1"/>
            <a:r>
              <a:rPr lang="en-US" dirty="0"/>
              <a:t>Pandas Series &amp; DataFrames</a:t>
            </a:r>
          </a:p>
          <a:p>
            <a:pPr lvl="1"/>
            <a:endParaRPr lang="en-US" dirty="0"/>
          </a:p>
          <a:p>
            <a:r>
              <a:rPr lang="en-US" b="1" dirty="0"/>
              <a:t>Visualize Data</a:t>
            </a:r>
            <a:r>
              <a:rPr lang="en-US" dirty="0"/>
              <a:t>: Matplotlib and Seaborn</a:t>
            </a:r>
          </a:p>
          <a:p>
            <a:pPr lvl="1"/>
            <a:endParaRPr lang="en-US" dirty="0"/>
          </a:p>
          <a:p>
            <a:r>
              <a:rPr lang="en-US" b="1" dirty="0"/>
              <a:t>Machine Learning</a:t>
            </a:r>
            <a:r>
              <a:rPr lang="en-US" dirty="0"/>
              <a:t>: </a:t>
            </a:r>
            <a:r>
              <a:rPr lang="en-US" dirty="0" err="1"/>
              <a:t>Scikit</a:t>
            </a:r>
            <a:r>
              <a:rPr lang="en-US" dirty="0"/>
              <a:t>-Learn</a:t>
            </a:r>
          </a:p>
          <a:p>
            <a:endParaRPr lang="en-US" dirty="0"/>
          </a:p>
          <a:p>
            <a:r>
              <a:rPr lang="en-US" b="1" dirty="0"/>
              <a:t>Natural Language Processing</a:t>
            </a:r>
            <a:r>
              <a:rPr lang="en-US" dirty="0"/>
              <a:t>: NLTK</a:t>
            </a:r>
          </a:p>
          <a:p>
            <a:pPr lvl="1"/>
            <a:endParaRPr lang="en-US" dirty="0"/>
          </a:p>
          <a:p>
            <a:pPr lvl="1"/>
            <a:endParaRPr lang="en-US" dirty="0"/>
          </a:p>
        </p:txBody>
      </p:sp>
      <p:sp>
        <p:nvSpPr>
          <p:cNvPr id="5" name="Flowchart: Process 4">
            <a:extLst>
              <a:ext uri="{FF2B5EF4-FFF2-40B4-BE49-F238E27FC236}">
                <a16:creationId xmlns:a16="http://schemas.microsoft.com/office/drawing/2014/main" id="{A69B63EC-C414-4CB8-A75E-BF328858B6F1}"/>
              </a:ext>
            </a:extLst>
          </p:cNvPr>
          <p:cNvSpPr/>
          <p:nvPr/>
        </p:nvSpPr>
        <p:spPr>
          <a:xfrm>
            <a:off x="7598387" y="4524769"/>
            <a:ext cx="1166446" cy="35697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Seaborn</a:t>
            </a:r>
          </a:p>
        </p:txBody>
      </p:sp>
      <p:pic>
        <p:nvPicPr>
          <p:cNvPr id="7" name="Picture 4" descr="Image result for NUMPY">
            <a:extLst>
              <a:ext uri="{FF2B5EF4-FFF2-40B4-BE49-F238E27FC236}">
                <a16:creationId xmlns:a16="http://schemas.microsoft.com/office/drawing/2014/main" id="{116F1EED-DF0F-41C0-BEC4-714E0D7B35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2706" y="2807878"/>
            <a:ext cx="1412118" cy="7989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21CCFE-C08D-457E-87D0-042485301B4D}"/>
              </a:ext>
            </a:extLst>
          </p:cNvPr>
          <p:cNvPicPr>
            <a:picLocks noChangeAspect="1"/>
          </p:cNvPicPr>
          <p:nvPr/>
        </p:nvPicPr>
        <p:blipFill>
          <a:blip r:embed="rId3"/>
          <a:stretch>
            <a:fillRect/>
          </a:stretch>
        </p:blipFill>
        <p:spPr>
          <a:xfrm>
            <a:off x="6491806" y="3971296"/>
            <a:ext cx="1709063" cy="409580"/>
          </a:xfrm>
          <a:prstGeom prst="rect">
            <a:avLst/>
          </a:prstGeom>
        </p:spPr>
      </p:pic>
      <p:pic>
        <p:nvPicPr>
          <p:cNvPr id="9" name="Picture 4" descr="Image result for python">
            <a:extLst>
              <a:ext uri="{FF2B5EF4-FFF2-40B4-BE49-F238E27FC236}">
                <a16:creationId xmlns:a16="http://schemas.microsoft.com/office/drawing/2014/main" id="{3811E385-3102-4A70-A8D6-BD0B9C5344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879176"/>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KLEARN">
            <a:extLst>
              <a:ext uri="{FF2B5EF4-FFF2-40B4-BE49-F238E27FC236}">
                <a16:creationId xmlns:a16="http://schemas.microsoft.com/office/drawing/2014/main" id="{6DAE4D42-05A4-4D60-BF78-2B3263EEFE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4703257"/>
            <a:ext cx="973497" cy="524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andas python">
            <a:extLst>
              <a:ext uri="{FF2B5EF4-FFF2-40B4-BE49-F238E27FC236}">
                <a16:creationId xmlns:a16="http://schemas.microsoft.com/office/drawing/2014/main" id="{45FAD6B4-9EA3-43A1-A4C1-CFC19E49B5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3938" y="2683658"/>
            <a:ext cx="1728847" cy="89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33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313"/>
            <a:ext cx="8229600" cy="682487"/>
          </a:xfrm>
        </p:spPr>
        <p:txBody>
          <a:bodyPr>
            <a:normAutofit fontScale="90000"/>
          </a:bodyPr>
          <a:lstStyle/>
          <a:p>
            <a:r>
              <a:rPr lang="en-US" b="0" dirty="0">
                <a:solidFill>
                  <a:srgbClr val="0070C0"/>
                </a:solidFill>
              </a:rPr>
              <a:t>Words of Wisdom</a:t>
            </a:r>
          </a:p>
        </p:txBody>
      </p:sp>
      <p:sp>
        <p:nvSpPr>
          <p:cNvPr id="3" name="Content Placeholder 2"/>
          <p:cNvSpPr>
            <a:spLocks noGrp="1"/>
          </p:cNvSpPr>
          <p:nvPr>
            <p:ph idx="1"/>
          </p:nvPr>
        </p:nvSpPr>
        <p:spPr>
          <a:xfrm>
            <a:off x="76200" y="838200"/>
            <a:ext cx="8915400" cy="5077571"/>
          </a:xfrm>
        </p:spPr>
        <p:txBody>
          <a:bodyPr>
            <a:normAutofit/>
          </a:bodyPr>
          <a:lstStyle/>
          <a:p>
            <a:r>
              <a:rPr lang="en-US" sz="2200" i="1" dirty="0">
                <a:latin typeface="Times New Roman" panose="02020603050405020304" pitchFamily="18" charset="0"/>
                <a:cs typeface="Times New Roman" panose="02020603050405020304" pitchFamily="18" charset="0"/>
              </a:rPr>
              <a:t>Being an effective practitioner of data science is less about memorizing the tool or command you should use for every possible situation and more about learning to effectively find the information you don’t know…</a:t>
            </a:r>
          </a:p>
          <a:p>
            <a:endParaRPr lang="en-US" sz="2200" i="1"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Practice is the key for learning any programming language. It builds muscle memory.</a:t>
            </a:r>
          </a:p>
          <a:p>
            <a:endParaRPr lang="en-US" sz="2200" i="1"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One can spend an entire lifetime learning all the intricacies of Python and details of programming. But this is not very productive. Better to first write code that works. Improvements and efficiencies can come later.</a:t>
            </a:r>
          </a:p>
          <a:p>
            <a:pPr lvl="1"/>
            <a:endParaRPr lang="en-US"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5396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49D50-FE35-48D6-BDCD-39FC1300044F}"/>
              </a:ext>
            </a:extLst>
          </p:cNvPr>
          <p:cNvSpPr>
            <a:spLocks noGrp="1"/>
          </p:cNvSpPr>
          <p:nvPr>
            <p:ph type="title"/>
          </p:nvPr>
        </p:nvSpPr>
        <p:spPr>
          <a:xfrm>
            <a:off x="457200" y="274638"/>
            <a:ext cx="8229600" cy="667591"/>
          </a:xfrm>
        </p:spPr>
        <p:txBody>
          <a:bodyPr>
            <a:normAutofit fontScale="90000"/>
          </a:bodyPr>
          <a:lstStyle/>
          <a:p>
            <a:r>
              <a:rPr lang="en-US" dirty="0">
                <a:solidFill>
                  <a:srgbClr val="0070C0"/>
                </a:solidFill>
              </a:rPr>
              <a:t>Data Structures</a:t>
            </a:r>
          </a:p>
        </p:txBody>
      </p:sp>
      <p:sp>
        <p:nvSpPr>
          <p:cNvPr id="3" name="Content Placeholder 2">
            <a:extLst>
              <a:ext uri="{FF2B5EF4-FFF2-40B4-BE49-F238E27FC236}">
                <a16:creationId xmlns:a16="http://schemas.microsoft.com/office/drawing/2014/main" id="{AC041709-3D29-40B0-9B23-F7EA0434DCC0}"/>
              </a:ext>
            </a:extLst>
          </p:cNvPr>
          <p:cNvSpPr>
            <a:spLocks noGrp="1"/>
          </p:cNvSpPr>
          <p:nvPr>
            <p:ph idx="1"/>
          </p:nvPr>
        </p:nvSpPr>
        <p:spPr>
          <a:xfrm>
            <a:off x="228600" y="1600201"/>
            <a:ext cx="8763000" cy="4315570"/>
          </a:xfrm>
        </p:spPr>
        <p:txBody>
          <a:bodyPr>
            <a:normAutofit lnSpcReduction="10000"/>
          </a:bodyPr>
          <a:lstStyle/>
          <a:p>
            <a:r>
              <a:rPr lang="en-US" sz="2600" dirty="0"/>
              <a:t>Strings : ‘Python is Amazing!’</a:t>
            </a:r>
          </a:p>
          <a:p>
            <a:endParaRPr lang="en-US" sz="2600" dirty="0"/>
          </a:p>
          <a:p>
            <a:r>
              <a:rPr lang="en-US" sz="2600" dirty="0"/>
              <a:t>Lists : [1,2,3,4] or [</a:t>
            </a:r>
            <a:r>
              <a:rPr lang="en-US" sz="2600" dirty="0" err="1"/>
              <a:t>a,b,c,d</a:t>
            </a:r>
            <a:r>
              <a:rPr lang="en-US" sz="2600" dirty="0"/>
              <a:t>]</a:t>
            </a:r>
          </a:p>
          <a:p>
            <a:endParaRPr lang="en-US" sz="2600" dirty="0"/>
          </a:p>
          <a:p>
            <a:r>
              <a:rPr lang="en-US" sz="2600" dirty="0"/>
              <a:t>Tuples : (1,2,3,4) or (</a:t>
            </a:r>
            <a:r>
              <a:rPr lang="en-US" sz="2600" dirty="0" err="1"/>
              <a:t>a,b,c,d</a:t>
            </a:r>
            <a:r>
              <a:rPr lang="en-US" sz="2600" dirty="0"/>
              <a:t>) or (a,1,2,c,d)</a:t>
            </a:r>
          </a:p>
          <a:p>
            <a:pPr marL="0" indent="0">
              <a:buNone/>
            </a:pPr>
            <a:endParaRPr lang="en-US" sz="2600" dirty="0"/>
          </a:p>
          <a:p>
            <a:r>
              <a:rPr lang="en-US" sz="2600" dirty="0"/>
              <a:t>Dictionaries: {‘Angelina Jolie’: 40,‘Tom cruise’:100, ‘Will smith’:70}</a:t>
            </a:r>
          </a:p>
          <a:p>
            <a:endParaRPr lang="en-US" sz="2600" dirty="0"/>
          </a:p>
          <a:p>
            <a:r>
              <a:rPr lang="en-US" sz="2600" dirty="0"/>
              <a:t>Sets: {1, 3, 4, 5} </a:t>
            </a:r>
          </a:p>
          <a:p>
            <a:pPr marL="0" indent="0">
              <a:buNone/>
            </a:pPr>
            <a:endParaRPr lang="en-US" sz="2600" dirty="0"/>
          </a:p>
        </p:txBody>
      </p:sp>
    </p:spTree>
    <p:extLst>
      <p:ext uri="{BB962C8B-B14F-4D97-AF65-F5344CB8AC3E}">
        <p14:creationId xmlns:p14="http://schemas.microsoft.com/office/powerpoint/2010/main" val="291548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DF0C-0D5E-4FFD-8B9F-300133439DE3}"/>
              </a:ext>
            </a:extLst>
          </p:cNvPr>
          <p:cNvSpPr>
            <a:spLocks noGrp="1"/>
          </p:cNvSpPr>
          <p:nvPr>
            <p:ph type="title"/>
          </p:nvPr>
        </p:nvSpPr>
        <p:spPr>
          <a:xfrm>
            <a:off x="138834" y="0"/>
            <a:ext cx="8830664" cy="520651"/>
          </a:xfrm>
        </p:spPr>
        <p:txBody>
          <a:bodyPr>
            <a:normAutofit fontScale="90000"/>
          </a:bodyPr>
          <a:lstStyle/>
          <a:p>
            <a:r>
              <a:rPr lang="en-US" b="0" dirty="0">
                <a:solidFill>
                  <a:srgbClr val="0070C0"/>
                </a:solidFill>
                <a:effectLst/>
                <a:latin typeface="+mj-lt"/>
              </a:rPr>
              <a:t>Data Science and Data Analytics</a:t>
            </a:r>
          </a:p>
        </p:txBody>
      </p:sp>
      <p:sp>
        <p:nvSpPr>
          <p:cNvPr id="3" name="Content Placeholder 2">
            <a:extLst>
              <a:ext uri="{FF2B5EF4-FFF2-40B4-BE49-F238E27FC236}">
                <a16:creationId xmlns:a16="http://schemas.microsoft.com/office/drawing/2014/main" id="{F2112662-5247-46E7-9913-6277E0C5DB6F}"/>
              </a:ext>
            </a:extLst>
          </p:cNvPr>
          <p:cNvSpPr>
            <a:spLocks noGrp="1"/>
          </p:cNvSpPr>
          <p:nvPr>
            <p:ph idx="1"/>
          </p:nvPr>
        </p:nvSpPr>
        <p:spPr>
          <a:xfrm>
            <a:off x="138834" y="685799"/>
            <a:ext cx="6642966" cy="5763707"/>
          </a:xfrm>
        </p:spPr>
        <p:txBody>
          <a:bodyPr>
            <a:noAutofit/>
          </a:bodyPr>
          <a:lstStyle/>
          <a:p>
            <a:pPr algn="just"/>
            <a:r>
              <a:rPr lang="en-US" sz="2200" dirty="0">
                <a:latin typeface="Calibri" panose="020F0502020204030204" pitchFamily="34" charset="0"/>
                <a:cs typeface="Calibri" panose="020F0502020204030204" pitchFamily="34" charset="0"/>
              </a:rPr>
              <a:t>Data science is an interdisciplinary field that employs analytical tools in extracting actionable insights from </a:t>
            </a:r>
            <a:r>
              <a:rPr lang="en-US" sz="2200" b="1" dirty="0">
                <a:latin typeface="Calibri" panose="020F0502020204030204" pitchFamily="34" charset="0"/>
                <a:cs typeface="Calibri" panose="020F0502020204030204" pitchFamily="34" charset="0"/>
              </a:rPr>
              <a:t>large volumes </a:t>
            </a:r>
            <a:r>
              <a:rPr lang="en-US" sz="2200" dirty="0">
                <a:latin typeface="Calibri" panose="020F0502020204030204" pitchFamily="34" charset="0"/>
                <a:cs typeface="Calibri" panose="020F0502020204030204" pitchFamily="34" charset="0"/>
              </a:rPr>
              <a:t>and </a:t>
            </a:r>
            <a:r>
              <a:rPr lang="en-US" sz="2200" b="1" dirty="0">
                <a:latin typeface="Calibri" panose="020F0502020204030204" pitchFamily="34" charset="0"/>
                <a:cs typeface="Calibri" panose="020F0502020204030204" pitchFamily="34" charset="0"/>
              </a:rPr>
              <a:t>varieties of data</a:t>
            </a:r>
            <a:r>
              <a:rPr lang="en-US" sz="2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to improve the processes and </a:t>
            </a:r>
            <a:r>
              <a:rPr lang="en-US" sz="2200" dirty="0">
                <a:solidFill>
                  <a:srgbClr val="FF0000"/>
                </a:solidFill>
                <a:latin typeface="Calibri" panose="020F0502020204030204" pitchFamily="34" charset="0"/>
                <a:cs typeface="Calibri" panose="020F0502020204030204" pitchFamily="34" charset="0"/>
              </a:rPr>
              <a:t>decision making</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Data science is multidisciplinary since it encompasses several other disciplines</a:t>
            </a:r>
          </a:p>
          <a:p>
            <a:pPr lvl="1"/>
            <a:r>
              <a:rPr lang="en-US" sz="2000" dirty="0">
                <a:latin typeface="Calibri" panose="020F0502020204030204" pitchFamily="34" charset="0"/>
                <a:cs typeface="Calibri" panose="020F0502020204030204" pitchFamily="34" charset="0"/>
              </a:rPr>
              <a:t>Statistics and Math</a:t>
            </a:r>
          </a:p>
          <a:p>
            <a:pPr lvl="1"/>
            <a:r>
              <a:rPr lang="en-US" sz="2000" dirty="0">
                <a:latin typeface="Calibri" panose="020F0502020204030204" pitchFamily="34" charset="0"/>
                <a:cs typeface="Calibri" panose="020F0502020204030204" pitchFamily="34" charset="0"/>
              </a:rPr>
              <a:t>Programming</a:t>
            </a:r>
          </a:p>
          <a:p>
            <a:pPr lvl="1"/>
            <a:r>
              <a:rPr lang="en-US" sz="2000" dirty="0">
                <a:latin typeface="Calibri" panose="020F0502020204030204" pitchFamily="34" charset="0"/>
                <a:cs typeface="Calibri" panose="020F0502020204030204" pitchFamily="34" charset="0"/>
              </a:rPr>
              <a:t>Data visualization </a:t>
            </a:r>
          </a:p>
          <a:p>
            <a:pPr lvl="1"/>
            <a:r>
              <a:rPr lang="en-US" sz="2000" b="1" dirty="0">
                <a:solidFill>
                  <a:srgbClr val="00B0F0"/>
                </a:solidFill>
                <a:latin typeface="Calibri" panose="020F0502020204030204" pitchFamily="34" charset="0"/>
                <a:cs typeface="Calibri" panose="020F0502020204030204" pitchFamily="34" charset="0"/>
              </a:rPr>
              <a:t>Machine Learning, AI</a:t>
            </a:r>
          </a:p>
          <a:p>
            <a:pPr lvl="1"/>
            <a:r>
              <a:rPr lang="en-US" sz="2000" dirty="0">
                <a:latin typeface="Calibri" panose="020F0502020204030204" pitchFamily="34" charset="0"/>
                <a:cs typeface="Calibri" panose="020F0502020204030204" pitchFamily="34" charset="0"/>
              </a:rPr>
              <a:t>Distributed, &amp; Cloud computing</a:t>
            </a:r>
          </a:p>
          <a:p>
            <a:pPr marL="342900" lvl="1"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Data Analytics is similar to Data science, but is typically thought of being narrower in focus</a:t>
            </a:r>
          </a:p>
          <a:p>
            <a:endParaRPr lang="en-US" sz="2200" dirty="0"/>
          </a:p>
        </p:txBody>
      </p:sp>
      <p:pic>
        <p:nvPicPr>
          <p:cNvPr id="6" name="Picture 4" descr="Image result for data science and data analytics">
            <a:extLst>
              <a:ext uri="{FF2B5EF4-FFF2-40B4-BE49-F238E27FC236}">
                <a16:creationId xmlns:a16="http://schemas.microsoft.com/office/drawing/2014/main" id="{A39B4DC8-DBF6-406A-9841-E63371638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895600"/>
            <a:ext cx="3137766" cy="293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91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8F31-A3A7-42DA-AF6E-052D498A5B69}"/>
              </a:ext>
            </a:extLst>
          </p:cNvPr>
          <p:cNvSpPr>
            <a:spLocks noGrp="1"/>
          </p:cNvSpPr>
          <p:nvPr>
            <p:ph type="title"/>
          </p:nvPr>
        </p:nvSpPr>
        <p:spPr>
          <a:xfrm>
            <a:off x="0" y="-48126"/>
            <a:ext cx="8781755" cy="685800"/>
          </a:xfrm>
        </p:spPr>
        <p:txBody>
          <a:bodyPr>
            <a:noAutofit/>
          </a:bodyPr>
          <a:lstStyle/>
          <a:p>
            <a:r>
              <a:rPr lang="en-US" sz="3200" b="0" dirty="0">
                <a:solidFill>
                  <a:srgbClr val="0070C0"/>
                </a:solidFill>
                <a:effectLst/>
                <a:latin typeface="Helvetica" panose="020B0604020202020204" pitchFamily="34" charset="0"/>
                <a:cs typeface="Helvetica" panose="020B0604020202020204" pitchFamily="34" charset="0"/>
              </a:rPr>
              <a:t>Relation between AI, ML, Data </a:t>
            </a:r>
            <a:r>
              <a:rPr lang="en-US" sz="3200" b="0" dirty="0">
                <a:solidFill>
                  <a:srgbClr val="0070C0"/>
                </a:solidFill>
                <a:latin typeface="Helvetica" panose="020B0604020202020204" pitchFamily="34" charset="0"/>
                <a:cs typeface="Helvetica" panose="020B0604020202020204" pitchFamily="34" charset="0"/>
              </a:rPr>
              <a:t>Science</a:t>
            </a:r>
            <a:r>
              <a:rPr lang="en-US" sz="3200" b="0" dirty="0">
                <a:solidFill>
                  <a:srgbClr val="0070C0"/>
                </a:solidFill>
                <a:effectLst/>
                <a:latin typeface="Helvetica" panose="020B0604020202020204" pitchFamily="34" charset="0"/>
                <a:cs typeface="Helvetica" panose="020B0604020202020204" pitchFamily="34" charset="0"/>
              </a:rPr>
              <a:t>?</a:t>
            </a:r>
          </a:p>
        </p:txBody>
      </p:sp>
      <p:pic>
        <p:nvPicPr>
          <p:cNvPr id="5" name="Content Placeholder 4">
            <a:extLst>
              <a:ext uri="{FF2B5EF4-FFF2-40B4-BE49-F238E27FC236}">
                <a16:creationId xmlns:a16="http://schemas.microsoft.com/office/drawing/2014/main" id="{CADCA618-63C8-4656-BB8E-BABE2C9EACB3}"/>
              </a:ext>
            </a:extLst>
          </p:cNvPr>
          <p:cNvPicPr>
            <a:picLocks noGrp="1" noChangeAspect="1"/>
          </p:cNvPicPr>
          <p:nvPr>
            <p:ph idx="1"/>
          </p:nvPr>
        </p:nvPicPr>
        <p:blipFill>
          <a:blip r:embed="rId3"/>
          <a:stretch>
            <a:fillRect/>
          </a:stretch>
        </p:blipFill>
        <p:spPr>
          <a:xfrm>
            <a:off x="1955421" y="928687"/>
            <a:ext cx="6731379" cy="5000625"/>
          </a:xfrm>
          <a:prstGeom prst="rect">
            <a:avLst/>
          </a:prstGeom>
        </p:spPr>
      </p:pic>
      <p:pic>
        <p:nvPicPr>
          <p:cNvPr id="7" name="Picture 2" descr="Image result for machine learning">
            <a:extLst>
              <a:ext uri="{FF2B5EF4-FFF2-40B4-BE49-F238E27FC236}">
                <a16:creationId xmlns:a16="http://schemas.microsoft.com/office/drawing/2014/main" id="{786C6225-C5FD-48D3-9C2D-DB08A8224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21" y="2743200"/>
            <a:ext cx="1397379" cy="1203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man and robot touching hands">
            <a:extLst>
              <a:ext uri="{FF2B5EF4-FFF2-40B4-BE49-F238E27FC236}">
                <a16:creationId xmlns:a16="http://schemas.microsoft.com/office/drawing/2014/main" id="{51D625B2-6147-4442-A573-0DB4372AA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46722"/>
            <a:ext cx="1855216" cy="8412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eep learning">
            <a:extLst>
              <a:ext uri="{FF2B5EF4-FFF2-40B4-BE49-F238E27FC236}">
                <a16:creationId xmlns:a16="http://schemas.microsoft.com/office/drawing/2014/main" id="{B220BD35-8870-490F-9860-A0ACB9EC0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441" y="4948714"/>
            <a:ext cx="2085975" cy="138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ata science">
            <a:extLst>
              <a:ext uri="{FF2B5EF4-FFF2-40B4-BE49-F238E27FC236}">
                <a16:creationId xmlns:a16="http://schemas.microsoft.com/office/drawing/2014/main" id="{E9EE1742-51C6-433D-8216-80DF895F0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0558" y="1135856"/>
            <a:ext cx="1848602" cy="110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5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361"/>
            <a:ext cx="8958804" cy="750553"/>
          </a:xfrm>
        </p:spPr>
        <p:txBody>
          <a:bodyPr>
            <a:normAutofit/>
          </a:bodyPr>
          <a:lstStyle/>
          <a:p>
            <a:r>
              <a:rPr lang="en-US" sz="3800" b="0" dirty="0">
                <a:solidFill>
                  <a:srgbClr val="0070C0"/>
                </a:solidFill>
              </a:rPr>
              <a:t>What about BI vs Data Science</a:t>
            </a:r>
          </a:p>
        </p:txBody>
      </p:sp>
      <p:sp>
        <p:nvSpPr>
          <p:cNvPr id="4" name="Slide Number Placeholder 3"/>
          <p:cNvSpPr>
            <a:spLocks noGrp="1"/>
          </p:cNvSpPr>
          <p:nvPr>
            <p:ph type="sldNum" sz="quarter" idx="4"/>
          </p:nvPr>
        </p:nvSpPr>
        <p:spPr/>
        <p:txBody>
          <a:bodyPr/>
          <a:lstStyle/>
          <a:p>
            <a:fld id="{38CFBFC5-68E7-4431-8625-A5845C183C00}" type="slidenum">
              <a:rPr lang="en-US" smtClean="0"/>
              <a:pPr/>
              <a:t>5</a:t>
            </a:fld>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77387"/>
            <a:ext cx="4450346" cy="4631711"/>
          </a:xfrm>
          <a:prstGeom prst="rect">
            <a:avLst/>
          </a:prstGeom>
        </p:spPr>
      </p:pic>
      <p:pic>
        <p:nvPicPr>
          <p:cNvPr id="7" name="Picture 6"/>
          <p:cNvPicPr>
            <a:picLocks noChangeAspect="1"/>
          </p:cNvPicPr>
          <p:nvPr/>
        </p:nvPicPr>
        <p:blipFill>
          <a:blip r:embed="rId4"/>
          <a:stretch>
            <a:fillRect/>
          </a:stretch>
        </p:blipFill>
        <p:spPr>
          <a:xfrm>
            <a:off x="4548461" y="1377387"/>
            <a:ext cx="4508459" cy="4631711"/>
          </a:xfrm>
          <a:prstGeom prst="rect">
            <a:avLst/>
          </a:prstGeom>
        </p:spPr>
      </p:pic>
    </p:spTree>
    <p:extLst>
      <p:ext uri="{BB962C8B-B14F-4D97-AF65-F5344CB8AC3E}">
        <p14:creationId xmlns:p14="http://schemas.microsoft.com/office/powerpoint/2010/main" val="1577686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65" y="0"/>
            <a:ext cx="7853869" cy="698787"/>
          </a:xfrm>
        </p:spPr>
        <p:txBody>
          <a:bodyPr>
            <a:normAutofit/>
          </a:bodyPr>
          <a:lstStyle/>
          <a:p>
            <a:r>
              <a:rPr lang="en-US" sz="3800" b="0" dirty="0">
                <a:solidFill>
                  <a:srgbClr val="0070C0"/>
                </a:solidFill>
                <a:latin typeface="+mj-lt"/>
              </a:rPr>
              <a:t>Need for Data Science &amp; ML?</a:t>
            </a:r>
          </a:p>
        </p:txBody>
      </p:sp>
      <p:sp>
        <p:nvSpPr>
          <p:cNvPr id="4" name="Slide Number Placeholder 3"/>
          <p:cNvSpPr>
            <a:spLocks noGrp="1"/>
          </p:cNvSpPr>
          <p:nvPr>
            <p:ph type="sldNum" sz="quarter" idx="4"/>
          </p:nvPr>
        </p:nvSpPr>
        <p:spPr bwMode="auto">
          <a:xfrm>
            <a:off x="8142520" y="6550528"/>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457200" rtl="0" eaLnBrk="1" latinLnBrk="0" hangingPunct="1">
              <a:defRPr sz="1000" kern="12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8CFBFC5-68E7-4431-8625-A5845C183C00}" type="slidenum">
              <a:rPr lang="en-US" smtClean="0"/>
              <a:pPr/>
              <a:t>6</a:t>
            </a:fld>
            <a:endParaRPr lang="en-US" dirty="0"/>
          </a:p>
        </p:txBody>
      </p:sp>
      <p:pic>
        <p:nvPicPr>
          <p:cNvPr id="4098" name="Picture 2" descr="Image result for data tsunami">
            <a:extLst>
              <a:ext uri="{FF2B5EF4-FFF2-40B4-BE49-F238E27FC236}">
                <a16:creationId xmlns:a16="http://schemas.microsoft.com/office/drawing/2014/main" id="{5BA3D5BF-6B0E-48CD-828C-E4B8CFDF0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077" y="640564"/>
            <a:ext cx="2432128" cy="164487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DDEF274D-E523-4DEC-BD25-1C29AC4236F3}"/>
              </a:ext>
            </a:extLst>
          </p:cNvPr>
          <p:cNvSpPr>
            <a:spLocks noGrp="1"/>
          </p:cNvSpPr>
          <p:nvPr>
            <p:ph idx="1"/>
          </p:nvPr>
        </p:nvSpPr>
        <p:spPr>
          <a:xfrm>
            <a:off x="0" y="640564"/>
            <a:ext cx="6555077" cy="5727019"/>
          </a:xfrm>
        </p:spPr>
        <p:txBody>
          <a:bodyPr>
            <a:noAutofit/>
          </a:bodyPr>
          <a:lstStyle/>
          <a:p>
            <a:r>
              <a:rPr lang="en-US" sz="2000" dirty="0"/>
              <a:t>Why now?</a:t>
            </a:r>
          </a:p>
          <a:p>
            <a:pPr lvl="1"/>
            <a:r>
              <a:rPr lang="en-US" sz="1800" dirty="0"/>
              <a:t>Deluge of data from all connected devices</a:t>
            </a:r>
          </a:p>
          <a:p>
            <a:pPr lvl="1"/>
            <a:r>
              <a:rPr lang="en-US" sz="1800" dirty="0"/>
              <a:t>Advances in computational hardware</a:t>
            </a:r>
          </a:p>
          <a:p>
            <a:pPr lvl="1"/>
            <a:r>
              <a:rPr lang="en-US" sz="1800" dirty="0"/>
              <a:t>Advances in AI/ML methodologies</a:t>
            </a:r>
          </a:p>
          <a:p>
            <a:endParaRPr lang="en-US" sz="2000" dirty="0"/>
          </a:p>
          <a:p>
            <a:r>
              <a:rPr lang="en-US" sz="2000" dirty="0"/>
              <a:t>Value &amp; Significance</a:t>
            </a:r>
          </a:p>
          <a:p>
            <a:pPr lvl="1"/>
            <a:r>
              <a:rPr lang="en-US" sz="1800" dirty="0">
                <a:solidFill>
                  <a:srgbClr val="800000"/>
                </a:solidFill>
              </a:rPr>
              <a:t>The speed </a:t>
            </a:r>
            <a:r>
              <a:rPr lang="en-US" sz="1800" dirty="0"/>
              <a:t>with which organizations can now collect, analyze, and respond to data in real time is unprecedented</a:t>
            </a:r>
          </a:p>
          <a:p>
            <a:pPr marL="342900" lvl="1" indent="0">
              <a:buNone/>
            </a:pPr>
            <a:endParaRPr lang="en-US" sz="1800" dirty="0"/>
          </a:p>
          <a:p>
            <a:pPr lvl="1"/>
            <a:r>
              <a:rPr lang="en-US" sz="1800" dirty="0">
                <a:solidFill>
                  <a:srgbClr val="800000"/>
                </a:solidFill>
              </a:rPr>
              <a:t> Data abundance has opened up novel approaches to decision making </a:t>
            </a:r>
            <a:r>
              <a:rPr lang="en-US" sz="1800" dirty="0"/>
              <a:t>in a world where consumer views, competitors stance, data quality, variety, and quantity </a:t>
            </a:r>
            <a:r>
              <a:rPr lang="en-US" sz="1800" dirty="0">
                <a:solidFill>
                  <a:srgbClr val="FF0000"/>
                </a:solidFill>
              </a:rPr>
              <a:t>evolve constantly</a:t>
            </a:r>
          </a:p>
          <a:p>
            <a:pPr lvl="1"/>
            <a:endParaRPr lang="en-US" sz="1800" dirty="0">
              <a:solidFill>
                <a:srgbClr val="FF0000"/>
              </a:solidFill>
            </a:endParaRPr>
          </a:p>
          <a:p>
            <a:pPr lvl="1"/>
            <a:r>
              <a:rPr lang="en-US" sz="1800" dirty="0"/>
              <a:t>Organizations need to quickly adapt to this </a:t>
            </a:r>
            <a:r>
              <a:rPr lang="en-US" sz="1800" u="sng" dirty="0">
                <a:solidFill>
                  <a:schemeClr val="accent2"/>
                </a:solidFill>
              </a:rPr>
              <a:t>technology shift or risk becoming obsolete</a:t>
            </a:r>
            <a:endParaRPr lang="en-US" sz="1800" dirty="0"/>
          </a:p>
        </p:txBody>
      </p:sp>
      <p:pic>
        <p:nvPicPr>
          <p:cNvPr id="1026" name="Picture 2" descr="Image result for data deluge">
            <a:extLst>
              <a:ext uri="{FF2B5EF4-FFF2-40B4-BE49-F238E27FC236}">
                <a16:creationId xmlns:a16="http://schemas.microsoft.com/office/drawing/2014/main" id="{27E36C71-F188-4525-B1C1-75A75B7CB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077" y="4784654"/>
            <a:ext cx="2432128" cy="15579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7555E13-A8AC-4B14-A56F-AD34CAC09E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5077" y="2507137"/>
            <a:ext cx="2247363" cy="18851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additive="base">
                                        <p:cTn id="19" dur="500" fill="hold"/>
                                        <p:tgtEl>
                                          <p:spTgt spid="4098"/>
                                        </p:tgtEl>
                                        <p:attrNameLst>
                                          <p:attrName>ppt_x</p:attrName>
                                        </p:attrNameLst>
                                      </p:cBhvr>
                                      <p:tavLst>
                                        <p:tav tm="0">
                                          <p:val>
                                            <p:strVal val="#ppt_x"/>
                                          </p:val>
                                        </p:tav>
                                        <p:tav tm="100000">
                                          <p:val>
                                            <p:strVal val="#ppt_x"/>
                                          </p:val>
                                        </p:tav>
                                      </p:tavLst>
                                    </p:anim>
                                    <p:anim calcmode="lin" valueType="num">
                                      <p:cBhvr additive="base">
                                        <p:cTn id="20"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10" end="10"/>
                                            </p:txEl>
                                          </p:spTgt>
                                        </p:tgtEl>
                                        <p:attrNameLst>
                                          <p:attrName>style.visibility</p:attrName>
                                        </p:attrNameLst>
                                      </p:cBhvr>
                                      <p:to>
                                        <p:strVal val="visible"/>
                                      </p:to>
                                    </p:set>
                                    <p:anim calcmode="lin" valueType="num">
                                      <p:cBhvr additive="base">
                                        <p:cTn id="61"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 calcmode="lin" valueType="num">
                                      <p:cBhvr additive="base">
                                        <p:cTn id="67" dur="500" fill="hold"/>
                                        <p:tgtEl>
                                          <p:spTgt spid="1026"/>
                                        </p:tgtEl>
                                        <p:attrNameLst>
                                          <p:attrName>ppt_x</p:attrName>
                                        </p:attrNameLst>
                                      </p:cBhvr>
                                      <p:tavLst>
                                        <p:tav tm="0">
                                          <p:val>
                                            <p:strVal val="#ppt_x"/>
                                          </p:val>
                                        </p:tav>
                                        <p:tav tm="100000">
                                          <p:val>
                                            <p:strVal val="#ppt_x"/>
                                          </p:val>
                                        </p:tav>
                                      </p:tavLst>
                                    </p:anim>
                                    <p:anim calcmode="lin" valueType="num">
                                      <p:cBhvr additive="base">
                                        <p:cTn id="6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4857-7EF3-4289-9236-0011B926F593}"/>
              </a:ext>
            </a:extLst>
          </p:cNvPr>
          <p:cNvSpPr>
            <a:spLocks noGrp="1"/>
          </p:cNvSpPr>
          <p:nvPr>
            <p:ph type="title"/>
          </p:nvPr>
        </p:nvSpPr>
        <p:spPr>
          <a:xfrm>
            <a:off x="1490568" y="1342"/>
            <a:ext cx="6215440" cy="606582"/>
          </a:xfrm>
        </p:spPr>
        <p:txBody>
          <a:bodyPr>
            <a:noAutofit/>
          </a:bodyPr>
          <a:lstStyle/>
          <a:p>
            <a:r>
              <a:rPr lang="en-US" sz="3800" b="0" dirty="0">
                <a:solidFill>
                  <a:srgbClr val="0070C0"/>
                </a:solidFill>
              </a:rPr>
              <a:t>What about applications?:</a:t>
            </a:r>
          </a:p>
        </p:txBody>
      </p:sp>
      <p:sp>
        <p:nvSpPr>
          <p:cNvPr id="3" name="Content Placeholder 2">
            <a:extLst>
              <a:ext uri="{FF2B5EF4-FFF2-40B4-BE49-F238E27FC236}">
                <a16:creationId xmlns:a16="http://schemas.microsoft.com/office/drawing/2014/main" id="{768A7252-4236-4E0A-97E0-176341D06735}"/>
              </a:ext>
            </a:extLst>
          </p:cNvPr>
          <p:cNvSpPr>
            <a:spLocks noGrp="1"/>
          </p:cNvSpPr>
          <p:nvPr>
            <p:ph idx="1"/>
          </p:nvPr>
        </p:nvSpPr>
        <p:spPr>
          <a:xfrm>
            <a:off x="24063" y="688343"/>
            <a:ext cx="8800136" cy="5841228"/>
          </a:xfrm>
        </p:spPr>
        <p:txBody>
          <a:bodyPr>
            <a:normAutofit/>
          </a:bodyPr>
          <a:lstStyle/>
          <a:p>
            <a:r>
              <a:rPr lang="en-US" sz="2400" b="0" dirty="0"/>
              <a:t>Healthcare </a:t>
            </a:r>
          </a:p>
          <a:p>
            <a:endParaRPr lang="en-US" sz="2400" b="0" dirty="0"/>
          </a:p>
          <a:p>
            <a:r>
              <a:rPr lang="en-US" sz="2400" b="0" dirty="0"/>
              <a:t>Advertising, Sales &amp; marketing </a:t>
            </a:r>
          </a:p>
          <a:p>
            <a:endParaRPr lang="en-US" sz="2400" b="0" dirty="0"/>
          </a:p>
          <a:p>
            <a:r>
              <a:rPr lang="en-US" sz="2400" b="0" dirty="0"/>
              <a:t>Insurance</a:t>
            </a:r>
          </a:p>
          <a:p>
            <a:endParaRPr lang="en-US" sz="2400" b="0" dirty="0"/>
          </a:p>
          <a:p>
            <a:r>
              <a:rPr lang="en-US" sz="2400" b="0" dirty="0"/>
              <a:t>Finance</a:t>
            </a:r>
          </a:p>
          <a:p>
            <a:endParaRPr lang="en-US" sz="2400" b="0" dirty="0"/>
          </a:p>
          <a:p>
            <a:r>
              <a:rPr lang="en-US" sz="2400" b="0" dirty="0"/>
              <a:t>Law </a:t>
            </a:r>
          </a:p>
          <a:p>
            <a:endParaRPr lang="en-US" sz="2400" b="0" dirty="0"/>
          </a:p>
          <a:p>
            <a:r>
              <a:rPr lang="en-US" sz="2400" b="0" dirty="0"/>
              <a:t>Cybersecurity</a:t>
            </a:r>
          </a:p>
          <a:p>
            <a:endParaRPr lang="en-US" sz="2400" b="0" dirty="0"/>
          </a:p>
          <a:p>
            <a:r>
              <a:rPr lang="en-US" sz="2400" b="0" dirty="0"/>
              <a:t>Automotive Industry</a:t>
            </a:r>
          </a:p>
          <a:p>
            <a:endParaRPr lang="en-US" sz="2400" b="0" dirty="0"/>
          </a:p>
          <a:p>
            <a:endParaRPr lang="en-US" sz="2400" b="0" dirty="0"/>
          </a:p>
          <a:p>
            <a:endParaRPr lang="en-US" sz="2400" b="0" dirty="0"/>
          </a:p>
          <a:p>
            <a:endParaRPr lang="en-US" sz="2400" dirty="0"/>
          </a:p>
          <a:p>
            <a:endParaRPr lang="en-US" sz="2400" dirty="0"/>
          </a:p>
          <a:p>
            <a:pPr marL="0" indent="0">
              <a:buNone/>
            </a:pPr>
            <a:endParaRPr lang="en-US" sz="2400" dirty="0"/>
          </a:p>
          <a:p>
            <a:endParaRPr lang="en-US" sz="2400" dirty="0"/>
          </a:p>
          <a:p>
            <a:endParaRPr lang="en-US" sz="2400" dirty="0"/>
          </a:p>
          <a:p>
            <a:endParaRPr lang="en-US" sz="2400" dirty="0"/>
          </a:p>
          <a:p>
            <a:endParaRPr lang="en-US" sz="2400" dirty="0"/>
          </a:p>
          <a:p>
            <a:pPr lvl="1"/>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3D8B848C-732E-463D-BAD6-592912096825}"/>
              </a:ext>
            </a:extLst>
          </p:cNvPr>
          <p:cNvSpPr>
            <a:spLocks noGrp="1"/>
          </p:cNvSpPr>
          <p:nvPr>
            <p:ph type="sldNum" sz="quarter" idx="4"/>
          </p:nvPr>
        </p:nvSpPr>
        <p:spPr/>
        <p:txBody>
          <a:bodyPr/>
          <a:lstStyle/>
          <a:p>
            <a:fld id="{38CFBFC5-68E7-4431-8625-A5845C183C00}" type="slidenum">
              <a:rPr lang="en-US" smtClean="0"/>
              <a:pPr/>
              <a:t>7</a:t>
            </a:fld>
            <a:endParaRPr lang="en-US" dirty="0"/>
          </a:p>
        </p:txBody>
      </p:sp>
      <p:pic>
        <p:nvPicPr>
          <p:cNvPr id="21508" name="Picture 4" descr="Image result for AI in healthcare">
            <a:extLst>
              <a:ext uri="{FF2B5EF4-FFF2-40B4-BE49-F238E27FC236}">
                <a16:creationId xmlns:a16="http://schemas.microsoft.com/office/drawing/2014/main" id="{CEA3EE1B-5114-40E0-A842-6EF8068F1A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5668" y="677091"/>
            <a:ext cx="1100564" cy="630696"/>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descr="Image result for autonomous car">
            <a:extLst>
              <a:ext uri="{FF2B5EF4-FFF2-40B4-BE49-F238E27FC236}">
                <a16:creationId xmlns:a16="http://schemas.microsoft.com/office/drawing/2014/main" id="{CE3D0D1B-3DE3-41D6-9575-845EBF2733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3369" y="5263072"/>
            <a:ext cx="1647886" cy="10979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BEB9A34-FF8D-4E90-8EFA-F7E538DF9CE5}"/>
              </a:ext>
            </a:extLst>
          </p:cNvPr>
          <p:cNvPicPr>
            <a:picLocks noChangeAspect="1"/>
          </p:cNvPicPr>
          <p:nvPr/>
        </p:nvPicPr>
        <p:blipFill>
          <a:blip r:embed="rId5"/>
          <a:stretch>
            <a:fillRect/>
          </a:stretch>
        </p:blipFill>
        <p:spPr>
          <a:xfrm>
            <a:off x="3015162" y="3500528"/>
            <a:ext cx="2088913" cy="1728859"/>
          </a:xfrm>
          <a:prstGeom prst="rect">
            <a:avLst/>
          </a:prstGeom>
        </p:spPr>
      </p:pic>
      <p:sp>
        <p:nvSpPr>
          <p:cNvPr id="5" name="AutoShape 4" descr="Related image">
            <a:extLst>
              <a:ext uri="{FF2B5EF4-FFF2-40B4-BE49-F238E27FC236}">
                <a16:creationId xmlns:a16="http://schemas.microsoft.com/office/drawing/2014/main" id="{D68FF046-054B-4544-89A6-B75266D9A77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2" descr="Image result for product recommendations">
            <a:extLst>
              <a:ext uri="{FF2B5EF4-FFF2-40B4-BE49-F238E27FC236}">
                <a16:creationId xmlns:a16="http://schemas.microsoft.com/office/drawing/2014/main" id="{97729D97-B1B4-4999-8BD6-768902B06A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5193" y="798175"/>
            <a:ext cx="2917382" cy="14841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discovery">
            <a:extLst>
              <a:ext uri="{FF2B5EF4-FFF2-40B4-BE49-F238E27FC236}">
                <a16:creationId xmlns:a16="http://schemas.microsoft.com/office/drawing/2014/main" id="{35C8E1B9-3CB0-4B0C-B807-ECB93A574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695" y="4049431"/>
            <a:ext cx="1554974" cy="84249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 descr="Image result for zillow zestimate">
            <a:extLst>
              <a:ext uri="{FF2B5EF4-FFF2-40B4-BE49-F238E27FC236}">
                <a16:creationId xmlns:a16="http://schemas.microsoft.com/office/drawing/2014/main" id="{6E58198F-C992-4869-97AE-83792772883A}"/>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zillow zestimate">
            <a:extLst>
              <a:ext uri="{FF2B5EF4-FFF2-40B4-BE49-F238E27FC236}">
                <a16:creationId xmlns:a16="http://schemas.microsoft.com/office/drawing/2014/main" id="{EFEC89F8-4EBF-4D21-B7EC-F8DD688DDF41}"/>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6" descr="Image result for zillow zestimate">
            <a:extLst>
              <a:ext uri="{FF2B5EF4-FFF2-40B4-BE49-F238E27FC236}">
                <a16:creationId xmlns:a16="http://schemas.microsoft.com/office/drawing/2014/main" id="{4A741313-7E04-46E5-BBC1-4C74CE6C7D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4057" y="2557182"/>
            <a:ext cx="990524" cy="9433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insurance credit risk or no">
            <a:extLst>
              <a:ext uri="{FF2B5EF4-FFF2-40B4-BE49-F238E27FC236}">
                <a16:creationId xmlns:a16="http://schemas.microsoft.com/office/drawing/2014/main" id="{0382B721-0D3F-4D2C-9020-2A10CEE5B7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65145" y="2207701"/>
            <a:ext cx="1066917" cy="6306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tock market prediction">
            <a:extLst>
              <a:ext uri="{FF2B5EF4-FFF2-40B4-BE49-F238E27FC236}">
                <a16:creationId xmlns:a16="http://schemas.microsoft.com/office/drawing/2014/main" id="{AF85CE2E-B5AE-41CE-B793-F66D5E9C6E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7478" y="3733800"/>
            <a:ext cx="2801848" cy="25007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echo, alexa, google assistant">
            <a:extLst>
              <a:ext uri="{FF2B5EF4-FFF2-40B4-BE49-F238E27FC236}">
                <a16:creationId xmlns:a16="http://schemas.microsoft.com/office/drawing/2014/main" id="{645ECA2C-2571-4456-8D3D-2CE64A4864B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58725" y="2008843"/>
            <a:ext cx="1637827" cy="10926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depositing bank check using phone">
            <a:extLst>
              <a:ext uri="{FF2B5EF4-FFF2-40B4-BE49-F238E27FC236}">
                <a16:creationId xmlns:a16="http://schemas.microsoft.com/office/drawing/2014/main" id="{8997A237-E8EA-4411-88F8-5AD6F978B7B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79485" y="3101507"/>
            <a:ext cx="1066917" cy="7580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ntiment analysis">
            <a:extLst>
              <a:ext uri="{FF2B5EF4-FFF2-40B4-BE49-F238E27FC236}">
                <a16:creationId xmlns:a16="http://schemas.microsoft.com/office/drawing/2014/main" id="{7E20A1B1-605A-4C45-99FC-F11966F5815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00990" y="2305257"/>
            <a:ext cx="2097088" cy="136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26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508"/>
                                        </p:tgtEl>
                                        <p:attrNameLst>
                                          <p:attrName>style.visibility</p:attrName>
                                        </p:attrNameLst>
                                      </p:cBhvr>
                                      <p:to>
                                        <p:strVal val="visible"/>
                                      </p:to>
                                    </p:set>
                                    <p:anim calcmode="lin" valueType="num">
                                      <p:cBhvr additive="base">
                                        <p:cTn id="13" dur="500" fill="hold"/>
                                        <p:tgtEl>
                                          <p:spTgt spid="21508"/>
                                        </p:tgtEl>
                                        <p:attrNameLst>
                                          <p:attrName>ppt_x</p:attrName>
                                        </p:attrNameLst>
                                      </p:cBhvr>
                                      <p:tavLst>
                                        <p:tav tm="0">
                                          <p:val>
                                            <p:strVal val="#ppt_x"/>
                                          </p:val>
                                        </p:tav>
                                        <p:tav tm="100000">
                                          <p:val>
                                            <p:strVal val="#ppt_x"/>
                                          </p:val>
                                        </p:tav>
                                      </p:tavLst>
                                    </p:anim>
                                    <p:anim calcmode="lin" valueType="num">
                                      <p:cBhvr additive="base">
                                        <p:cTn id="14" dur="500" fill="hold"/>
                                        <p:tgtEl>
                                          <p:spTgt spid="2150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036"/>
                                        </p:tgtEl>
                                        <p:attrNameLst>
                                          <p:attrName>style.visibility</p:attrName>
                                        </p:attrNameLst>
                                      </p:cBhvr>
                                      <p:to>
                                        <p:strVal val="visible"/>
                                      </p:to>
                                    </p:set>
                                    <p:anim calcmode="lin" valueType="num">
                                      <p:cBhvr additive="base">
                                        <p:cTn id="61" dur="500" fill="hold"/>
                                        <p:tgtEl>
                                          <p:spTgt spid="1036"/>
                                        </p:tgtEl>
                                        <p:attrNameLst>
                                          <p:attrName>ppt_x</p:attrName>
                                        </p:attrNameLst>
                                      </p:cBhvr>
                                      <p:tavLst>
                                        <p:tav tm="0">
                                          <p:val>
                                            <p:strVal val="#ppt_x"/>
                                          </p:val>
                                        </p:tav>
                                        <p:tav tm="100000">
                                          <p:val>
                                            <p:strVal val="#ppt_x"/>
                                          </p:val>
                                        </p:tav>
                                      </p:tavLst>
                                    </p:anim>
                                    <p:anim calcmode="lin" valueType="num">
                                      <p:cBhvr additive="base">
                                        <p:cTn id="62"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30"/>
                                        </p:tgtEl>
                                        <p:attrNameLst>
                                          <p:attrName>style.visibility</p:attrName>
                                        </p:attrNameLst>
                                      </p:cBhvr>
                                      <p:to>
                                        <p:strVal val="visible"/>
                                      </p:to>
                                    </p:set>
                                    <p:anim calcmode="lin" valueType="num">
                                      <p:cBhvr additive="base">
                                        <p:cTn id="73" dur="500" fill="hold"/>
                                        <p:tgtEl>
                                          <p:spTgt spid="1030"/>
                                        </p:tgtEl>
                                        <p:attrNameLst>
                                          <p:attrName>ppt_x</p:attrName>
                                        </p:attrNameLst>
                                      </p:cBhvr>
                                      <p:tavLst>
                                        <p:tav tm="0">
                                          <p:val>
                                            <p:strVal val="#ppt_x"/>
                                          </p:val>
                                        </p:tav>
                                        <p:tav tm="100000">
                                          <p:val>
                                            <p:strVal val="#ppt_x"/>
                                          </p:val>
                                        </p:tav>
                                      </p:tavLst>
                                    </p:anim>
                                    <p:anim calcmode="lin" valueType="num">
                                      <p:cBhvr additive="base">
                                        <p:cTn id="74"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additive="base">
                                        <p:cTn id="7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ppt_x"/>
                                          </p:val>
                                        </p:tav>
                                        <p:tav tm="100000">
                                          <p:val>
                                            <p:strVal val="#ppt_x"/>
                                          </p:val>
                                        </p:tav>
                                      </p:tavLst>
                                    </p:anim>
                                    <p:anim calcmode="lin" valueType="num">
                                      <p:cBhvr additive="base">
                                        <p:cTn id="8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 calcmode="lin" valueType="num">
                                      <p:cBhvr additive="base">
                                        <p:cTn id="9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1518"/>
                                        </p:tgtEl>
                                        <p:attrNameLst>
                                          <p:attrName>style.visibility</p:attrName>
                                        </p:attrNameLst>
                                      </p:cBhvr>
                                      <p:to>
                                        <p:strVal val="visible"/>
                                      </p:to>
                                    </p:set>
                                    <p:anim calcmode="lin" valueType="num">
                                      <p:cBhvr additive="base">
                                        <p:cTn id="97" dur="500" fill="hold"/>
                                        <p:tgtEl>
                                          <p:spTgt spid="21518"/>
                                        </p:tgtEl>
                                        <p:attrNameLst>
                                          <p:attrName>ppt_x</p:attrName>
                                        </p:attrNameLst>
                                      </p:cBhvr>
                                      <p:tavLst>
                                        <p:tav tm="0">
                                          <p:val>
                                            <p:strVal val="#ppt_x"/>
                                          </p:val>
                                        </p:tav>
                                        <p:tav tm="100000">
                                          <p:val>
                                            <p:strVal val="#ppt_x"/>
                                          </p:val>
                                        </p:tav>
                                      </p:tavLst>
                                    </p:anim>
                                    <p:anim calcmode="lin" valueType="num">
                                      <p:cBhvr additive="base">
                                        <p:cTn id="98" dur="500" fill="hold"/>
                                        <p:tgtEl>
                                          <p:spTgt spid="215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02A131-C6C0-42C4-B369-17DEF523A9F5}"/>
              </a:ext>
            </a:extLst>
          </p:cNvPr>
          <p:cNvSpPr>
            <a:spLocks noGrp="1"/>
          </p:cNvSpPr>
          <p:nvPr>
            <p:ph idx="1"/>
          </p:nvPr>
        </p:nvSpPr>
        <p:spPr>
          <a:xfrm>
            <a:off x="311285" y="1050586"/>
            <a:ext cx="8633703" cy="5184843"/>
          </a:xfrm>
        </p:spPr>
        <p:txBody>
          <a:bodyPr>
            <a:normAutofit fontScale="85000" lnSpcReduction="20000"/>
          </a:bodyPr>
          <a:lstStyle/>
          <a:p>
            <a:r>
              <a:rPr lang="en-US" dirty="0"/>
              <a:t>Structured</a:t>
            </a:r>
          </a:p>
          <a:p>
            <a:pPr lvl="1"/>
            <a:r>
              <a:rPr lang="en-US" sz="2400" dirty="0"/>
              <a:t>Tabular data</a:t>
            </a:r>
          </a:p>
          <a:p>
            <a:pPr lvl="1"/>
            <a:r>
              <a:rPr lang="en-US" sz="2400" dirty="0"/>
              <a:t>Excel, RDBMS</a:t>
            </a:r>
          </a:p>
          <a:p>
            <a:endParaRPr lang="en-US" dirty="0"/>
          </a:p>
          <a:p>
            <a:pPr marL="0" indent="0">
              <a:buNone/>
            </a:pPr>
            <a:endParaRPr lang="en-US" dirty="0"/>
          </a:p>
          <a:p>
            <a:r>
              <a:rPr lang="en-US" dirty="0"/>
              <a:t>Unstructured</a:t>
            </a:r>
          </a:p>
          <a:p>
            <a:pPr lvl="1"/>
            <a:r>
              <a:rPr lang="en-US" sz="2400" dirty="0"/>
              <a:t>Emails, tweets, </a:t>
            </a:r>
          </a:p>
          <a:p>
            <a:pPr lvl="1"/>
            <a:r>
              <a:rPr lang="en-US" sz="2400" dirty="0"/>
              <a:t>Webpages, pdfs, text documents</a:t>
            </a:r>
          </a:p>
          <a:p>
            <a:pPr lvl="1"/>
            <a:r>
              <a:rPr lang="en-US" sz="2400" dirty="0"/>
              <a:t>Video, Audio</a:t>
            </a:r>
          </a:p>
          <a:p>
            <a:pPr marL="0" indent="0">
              <a:buNone/>
            </a:pPr>
            <a:endParaRPr lang="en-US" dirty="0"/>
          </a:p>
          <a:p>
            <a:endParaRPr lang="en-US" dirty="0"/>
          </a:p>
          <a:p>
            <a:r>
              <a:rPr lang="en-US" dirty="0" err="1"/>
              <a:t>Semistructured</a:t>
            </a:r>
            <a:endParaRPr lang="en-US" dirty="0"/>
          </a:p>
          <a:p>
            <a:pPr lvl="1"/>
            <a:r>
              <a:rPr lang="en-US" sz="2400" dirty="0"/>
              <a:t>Has some structure. Flexible schema</a:t>
            </a:r>
          </a:p>
          <a:p>
            <a:pPr lvl="1"/>
            <a:r>
              <a:rPr lang="en-US" sz="2400" dirty="0"/>
              <a:t>XML, JSON documents</a:t>
            </a:r>
          </a:p>
          <a:p>
            <a:endParaRPr lang="en-US" dirty="0"/>
          </a:p>
        </p:txBody>
      </p:sp>
      <p:sp>
        <p:nvSpPr>
          <p:cNvPr id="4" name="Slide Number Placeholder 3">
            <a:extLst>
              <a:ext uri="{FF2B5EF4-FFF2-40B4-BE49-F238E27FC236}">
                <a16:creationId xmlns:a16="http://schemas.microsoft.com/office/drawing/2014/main" id="{BF926AC6-D3F0-4BD4-AF3F-DDB117B74A9C}"/>
              </a:ext>
            </a:extLst>
          </p:cNvPr>
          <p:cNvSpPr>
            <a:spLocks noGrp="1"/>
          </p:cNvSpPr>
          <p:nvPr>
            <p:ph type="sldNum" sz="quarter" idx="4"/>
          </p:nvPr>
        </p:nvSpPr>
        <p:spPr/>
        <p:txBody>
          <a:bodyPr/>
          <a:lstStyle/>
          <a:p>
            <a:fld id="{38CFBFC5-68E7-4431-8625-A5845C183C00}" type="slidenum">
              <a:rPr lang="en-US" smtClean="0"/>
              <a:pPr/>
              <a:t>8</a:t>
            </a:fld>
            <a:endParaRPr lang="en-US" dirty="0"/>
          </a:p>
        </p:txBody>
      </p:sp>
      <p:sp>
        <p:nvSpPr>
          <p:cNvPr id="5" name="Title 1">
            <a:extLst>
              <a:ext uri="{FF2B5EF4-FFF2-40B4-BE49-F238E27FC236}">
                <a16:creationId xmlns:a16="http://schemas.microsoft.com/office/drawing/2014/main" id="{E74447D0-C734-4E5B-8002-FD61B388527A}"/>
              </a:ext>
            </a:extLst>
          </p:cNvPr>
          <p:cNvSpPr>
            <a:spLocks noGrp="1"/>
          </p:cNvSpPr>
          <p:nvPr>
            <p:ph type="title"/>
          </p:nvPr>
        </p:nvSpPr>
        <p:spPr>
          <a:xfrm>
            <a:off x="457200" y="70359"/>
            <a:ext cx="7685320" cy="686086"/>
          </a:xfrm>
        </p:spPr>
        <p:txBody>
          <a:bodyPr>
            <a:normAutofit fontScale="90000"/>
          </a:bodyPr>
          <a:lstStyle/>
          <a:p>
            <a:r>
              <a:rPr lang="en-US" b="0" dirty="0">
                <a:solidFill>
                  <a:srgbClr val="0070C0"/>
                </a:solidFill>
              </a:rPr>
              <a:t>Types of Data</a:t>
            </a:r>
          </a:p>
        </p:txBody>
      </p:sp>
      <p:pic>
        <p:nvPicPr>
          <p:cNvPr id="7" name="Picture 6">
            <a:extLst>
              <a:ext uri="{FF2B5EF4-FFF2-40B4-BE49-F238E27FC236}">
                <a16:creationId xmlns:a16="http://schemas.microsoft.com/office/drawing/2014/main" id="{0DB2A6C4-1692-4DC9-A28E-CD8D562C5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677" y="1168341"/>
            <a:ext cx="3473243" cy="1967722"/>
          </a:xfrm>
          <a:prstGeom prst="rect">
            <a:avLst/>
          </a:prstGeom>
        </p:spPr>
      </p:pic>
      <p:pic>
        <p:nvPicPr>
          <p:cNvPr id="8" name="Picture 4" descr="Image result for semi structured data">
            <a:extLst>
              <a:ext uri="{FF2B5EF4-FFF2-40B4-BE49-F238E27FC236}">
                <a16:creationId xmlns:a16="http://schemas.microsoft.com/office/drawing/2014/main" id="{C5986345-5451-46E1-A0B9-883FF9C3D7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9047" y="3927109"/>
            <a:ext cx="2631737" cy="175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34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580186"/>
            <a:ext cx="8704162" cy="1849370"/>
          </a:xfrm>
          <a:prstGeom prst="rect">
            <a:avLst/>
          </a:prstGeom>
        </p:spPr>
      </p:pic>
      <p:sp>
        <p:nvSpPr>
          <p:cNvPr id="4" name="Slide Number Placeholder 3"/>
          <p:cNvSpPr>
            <a:spLocks noGrp="1"/>
          </p:cNvSpPr>
          <p:nvPr>
            <p:ph type="sldNum" sz="quarter" idx="4"/>
          </p:nvPr>
        </p:nvSpPr>
        <p:spPr/>
        <p:txBody>
          <a:bodyPr/>
          <a:lstStyle/>
          <a:p>
            <a:fld id="{38CFBFC5-68E7-4431-8625-A5845C183C00}" type="slidenum">
              <a:rPr lang="en-US" smtClean="0"/>
              <a:pPr/>
              <a:t>9</a:t>
            </a:fld>
            <a:endParaRPr lang="en-US" dirty="0"/>
          </a:p>
        </p:txBody>
      </p:sp>
      <p:sp>
        <p:nvSpPr>
          <p:cNvPr id="6" name="Title 1"/>
          <p:cNvSpPr>
            <a:spLocks noGrp="1"/>
          </p:cNvSpPr>
          <p:nvPr>
            <p:ph type="title"/>
          </p:nvPr>
        </p:nvSpPr>
        <p:spPr>
          <a:xfrm>
            <a:off x="415775" y="-20053"/>
            <a:ext cx="8229600" cy="732360"/>
          </a:xfrm>
        </p:spPr>
        <p:txBody>
          <a:bodyPr>
            <a:normAutofit fontScale="90000"/>
          </a:bodyPr>
          <a:lstStyle/>
          <a:p>
            <a:r>
              <a:rPr lang="en-US" b="0" dirty="0">
                <a:solidFill>
                  <a:srgbClr val="0070C0"/>
                </a:solidFill>
              </a:rPr>
              <a:t>Data Science Procedure</a:t>
            </a:r>
          </a:p>
        </p:txBody>
      </p:sp>
      <p:graphicFrame>
        <p:nvGraphicFramePr>
          <p:cNvPr id="9" name="Content Placeholder 5"/>
          <p:cNvGraphicFramePr>
            <a:graphicFrameLocks/>
          </p:cNvGraphicFramePr>
          <p:nvPr>
            <p:extLst>
              <p:ext uri="{D42A27DB-BD31-4B8C-83A1-F6EECF244321}">
                <p14:modId xmlns:p14="http://schemas.microsoft.com/office/powerpoint/2010/main" val="471498484"/>
              </p:ext>
            </p:extLst>
          </p:nvPr>
        </p:nvGraphicFramePr>
        <p:xfrm>
          <a:off x="96021" y="2206804"/>
          <a:ext cx="6228579" cy="3980157"/>
        </p:xfrm>
        <a:graphic>
          <a:graphicData uri="http://schemas.openxmlformats.org/drawingml/2006/table">
            <a:tbl>
              <a:tblPr firstRow="1" bandRow="1">
                <a:tableStyleId>{5C22544A-7EE6-4342-B048-85BDC9FD1C3A}</a:tableStyleId>
              </a:tblPr>
              <a:tblGrid>
                <a:gridCol w="833404">
                  <a:extLst>
                    <a:ext uri="{9D8B030D-6E8A-4147-A177-3AD203B41FA5}">
                      <a16:colId xmlns:a16="http://schemas.microsoft.com/office/drawing/2014/main" val="1638296867"/>
                    </a:ext>
                  </a:extLst>
                </a:gridCol>
                <a:gridCol w="5395175">
                  <a:extLst>
                    <a:ext uri="{9D8B030D-6E8A-4147-A177-3AD203B41FA5}">
                      <a16:colId xmlns:a16="http://schemas.microsoft.com/office/drawing/2014/main" val="1509972664"/>
                    </a:ext>
                  </a:extLst>
                </a:gridCol>
              </a:tblGrid>
              <a:tr h="646553">
                <a:tc>
                  <a:txBody>
                    <a:bodyPr/>
                    <a:lstStyle/>
                    <a:p>
                      <a:r>
                        <a:rPr lang="en-US" sz="1800" b="0" dirty="0">
                          <a:solidFill>
                            <a:schemeClr val="tx1"/>
                          </a:solidFill>
                        </a:rPr>
                        <a:t>Step 1: </a:t>
                      </a:r>
                      <a:endParaRPr lang="en-US" sz="1800" dirty="0">
                        <a:solidFill>
                          <a:schemeClr val="tx1"/>
                        </a:solidFill>
                      </a:endParaRPr>
                    </a:p>
                  </a:txBody>
                  <a:tcPr>
                    <a:noFill/>
                  </a:tcPr>
                </a:tc>
                <a:tc>
                  <a:txBody>
                    <a:bodyPr/>
                    <a:lstStyle/>
                    <a:p>
                      <a:r>
                        <a:rPr lang="en-US" sz="1800" b="1" dirty="0">
                          <a:solidFill>
                            <a:schemeClr val="tx1"/>
                          </a:solidFill>
                        </a:rPr>
                        <a:t>Data Capture</a:t>
                      </a:r>
                      <a:r>
                        <a:rPr lang="en-US" sz="1800" b="1" baseline="0" dirty="0">
                          <a:solidFill>
                            <a:schemeClr val="tx1"/>
                          </a:solidFill>
                        </a:rPr>
                        <a:t> &amp; Collection – </a:t>
                      </a:r>
                      <a:r>
                        <a:rPr lang="en-US" sz="1800" b="0" baseline="0" dirty="0">
                          <a:solidFill>
                            <a:schemeClr val="tx1"/>
                          </a:solidFill>
                        </a:rPr>
                        <a:t>Data sourcing, integration</a:t>
                      </a:r>
                      <a:endParaRPr lang="en-US" sz="1800" b="1" baseline="0" dirty="0">
                        <a:solidFill>
                          <a:schemeClr val="tx1"/>
                        </a:solidFill>
                      </a:endParaRPr>
                    </a:p>
                    <a:p>
                      <a:endParaRPr lang="en-US" sz="1800" b="1" dirty="0">
                        <a:solidFill>
                          <a:schemeClr val="tx1"/>
                        </a:solidFill>
                      </a:endParaRPr>
                    </a:p>
                  </a:txBody>
                  <a:tcPr>
                    <a:noFill/>
                  </a:tcPr>
                </a:tc>
                <a:extLst>
                  <a:ext uri="{0D108BD9-81ED-4DB2-BD59-A6C34878D82A}">
                    <a16:rowId xmlns:a16="http://schemas.microsoft.com/office/drawing/2014/main" val="2320374150"/>
                  </a:ext>
                </a:extLst>
              </a:tr>
              <a:tr h="597837">
                <a:tc>
                  <a:txBody>
                    <a:bodyPr/>
                    <a:lstStyle/>
                    <a:p>
                      <a:r>
                        <a:rPr lang="en-US" sz="1800" b="0" dirty="0"/>
                        <a:t>Step 2: </a:t>
                      </a:r>
                      <a:endParaRPr lang="en-US" sz="1800" dirty="0"/>
                    </a:p>
                  </a:txBody>
                  <a:tcPr>
                    <a:noFill/>
                  </a:tcPr>
                </a:tc>
                <a:tc>
                  <a:txBody>
                    <a:bodyPr/>
                    <a:lstStyle/>
                    <a:p>
                      <a:r>
                        <a:rPr lang="en-US" sz="1800" b="1" dirty="0">
                          <a:solidFill>
                            <a:schemeClr val="tx1"/>
                          </a:solidFill>
                        </a:rPr>
                        <a:t>Data Visualization/Exploration </a:t>
                      </a:r>
                      <a:r>
                        <a:rPr lang="en-US" sz="1800" b="0" dirty="0"/>
                        <a:t>– P</a:t>
                      </a:r>
                      <a:r>
                        <a:rPr lang="en-US" sz="1800" b="0" baseline="0" dirty="0"/>
                        <a:t>reliminary insight</a:t>
                      </a:r>
                    </a:p>
                    <a:p>
                      <a:endParaRPr lang="en-US" sz="1800" b="0" dirty="0"/>
                    </a:p>
                  </a:txBody>
                  <a:tcPr>
                    <a:noFill/>
                  </a:tcPr>
                </a:tc>
                <a:extLst>
                  <a:ext uri="{0D108BD9-81ED-4DB2-BD59-A6C34878D82A}">
                    <a16:rowId xmlns:a16="http://schemas.microsoft.com/office/drawing/2014/main" val="3402841707"/>
                  </a:ext>
                </a:extLst>
              </a:tr>
              <a:tr h="673381">
                <a:tc>
                  <a:txBody>
                    <a:bodyPr/>
                    <a:lstStyle/>
                    <a:p>
                      <a:r>
                        <a:rPr lang="en-US" sz="1800" b="0" dirty="0"/>
                        <a:t>Step 3: </a:t>
                      </a:r>
                      <a:endParaRPr lang="en-US" sz="1800" dirty="0"/>
                    </a:p>
                  </a:txBody>
                  <a:tcPr>
                    <a:noFill/>
                  </a:tcPr>
                </a:tc>
                <a:tc>
                  <a:txBody>
                    <a:bodyPr/>
                    <a:lstStyle/>
                    <a:p>
                      <a:r>
                        <a:rPr lang="en-US" sz="1800" b="1" dirty="0">
                          <a:solidFill>
                            <a:schemeClr val="tx1"/>
                          </a:solidFill>
                        </a:rPr>
                        <a:t>Data Preparation</a:t>
                      </a:r>
                      <a:r>
                        <a:rPr lang="en-US" sz="1800" b="0" dirty="0"/>
                        <a:t>– Clean</a:t>
                      </a:r>
                      <a:r>
                        <a:rPr lang="en-US" sz="1800" b="0" baseline="0" dirty="0"/>
                        <a:t>/</a:t>
                      </a:r>
                      <a:r>
                        <a:rPr lang="en-US" sz="1800" b="0" dirty="0"/>
                        <a:t>transform</a:t>
                      </a:r>
                    </a:p>
                  </a:txBody>
                  <a:tcPr>
                    <a:noFill/>
                  </a:tcPr>
                </a:tc>
                <a:extLst>
                  <a:ext uri="{0D108BD9-81ED-4DB2-BD59-A6C34878D82A}">
                    <a16:rowId xmlns:a16="http://schemas.microsoft.com/office/drawing/2014/main" val="705065455"/>
                  </a:ext>
                </a:extLst>
              </a:tr>
              <a:tr h="673381">
                <a:tc>
                  <a:txBody>
                    <a:bodyPr/>
                    <a:lstStyle/>
                    <a:p>
                      <a:r>
                        <a:rPr lang="en-US" sz="1800" b="0" dirty="0"/>
                        <a:t>Step 4: </a:t>
                      </a:r>
                      <a:endParaRPr lang="en-US" sz="1800" dirty="0"/>
                    </a:p>
                  </a:txBody>
                  <a:tcPr>
                    <a:noFill/>
                  </a:tcPr>
                </a:tc>
                <a:tc>
                  <a:txBody>
                    <a:bodyPr/>
                    <a:lstStyle/>
                    <a:p>
                      <a:r>
                        <a:rPr lang="en-US" sz="1800" b="1" dirty="0">
                          <a:solidFill>
                            <a:schemeClr val="tx1"/>
                          </a:solidFill>
                        </a:rPr>
                        <a:t>Data Analysis (Modeling) </a:t>
                      </a:r>
                      <a:r>
                        <a:rPr lang="en-US" sz="1800" b="0" dirty="0"/>
                        <a:t>–Apply </a:t>
                      </a:r>
                      <a:r>
                        <a:rPr lang="en-US" sz="2000" b="1" dirty="0">
                          <a:solidFill>
                            <a:srgbClr val="0070C0"/>
                          </a:solidFill>
                        </a:rPr>
                        <a:t>ML &amp; AI  </a:t>
                      </a:r>
                      <a:r>
                        <a:rPr lang="en-US" sz="1800" b="0" dirty="0"/>
                        <a:t>models</a:t>
                      </a:r>
                    </a:p>
                  </a:txBody>
                  <a:tcPr>
                    <a:noFill/>
                  </a:tcPr>
                </a:tc>
                <a:extLst>
                  <a:ext uri="{0D108BD9-81ED-4DB2-BD59-A6C34878D82A}">
                    <a16:rowId xmlns:a16="http://schemas.microsoft.com/office/drawing/2014/main" val="1877399131"/>
                  </a:ext>
                </a:extLst>
              </a:tr>
              <a:tr h="673381">
                <a:tc>
                  <a:txBody>
                    <a:bodyPr/>
                    <a:lstStyle/>
                    <a:p>
                      <a:r>
                        <a:rPr lang="en-US" sz="1800" b="0" dirty="0"/>
                        <a:t>Step 5: </a:t>
                      </a:r>
                      <a:endParaRPr lang="en-US" sz="1800" dirty="0"/>
                    </a:p>
                  </a:txBody>
                  <a:tcPr>
                    <a:noFill/>
                  </a:tcPr>
                </a:tc>
                <a:tc>
                  <a:txBody>
                    <a:bodyPr/>
                    <a:lstStyle/>
                    <a:p>
                      <a:r>
                        <a:rPr lang="en-US" sz="1800" b="1" dirty="0">
                          <a:solidFill>
                            <a:schemeClr val="tx1"/>
                          </a:solidFill>
                        </a:rPr>
                        <a:t>Model Evaluation</a:t>
                      </a:r>
                      <a:r>
                        <a:rPr lang="en-US" sz="1800" b="0" dirty="0">
                          <a:solidFill>
                            <a:schemeClr val="tx1"/>
                          </a:solidFill>
                        </a:rPr>
                        <a:t>-</a:t>
                      </a:r>
                      <a:r>
                        <a:rPr lang="en-US" sz="1800" b="0" dirty="0"/>
                        <a:t> Evaluate accuracy of model</a:t>
                      </a:r>
                    </a:p>
                  </a:txBody>
                  <a:tcPr>
                    <a:noFill/>
                  </a:tcPr>
                </a:tc>
                <a:extLst>
                  <a:ext uri="{0D108BD9-81ED-4DB2-BD59-A6C34878D82A}">
                    <a16:rowId xmlns:a16="http://schemas.microsoft.com/office/drawing/2014/main" val="2170726914"/>
                  </a:ext>
                </a:extLst>
              </a:tr>
              <a:tr h="673381">
                <a:tc>
                  <a:txBody>
                    <a:bodyPr/>
                    <a:lstStyle/>
                    <a:p>
                      <a:r>
                        <a:rPr lang="en-US" sz="1800" b="0" dirty="0"/>
                        <a:t>Step 6: </a:t>
                      </a:r>
                      <a:endParaRPr lang="en-US" sz="1800" dirty="0"/>
                    </a:p>
                  </a:txBody>
                  <a:tcPr>
                    <a:noFill/>
                  </a:tcPr>
                </a:tc>
                <a:tc>
                  <a:txBody>
                    <a:bodyPr/>
                    <a:lstStyle/>
                    <a:p>
                      <a:r>
                        <a:rPr lang="en-US" sz="1800" b="1" dirty="0">
                          <a:solidFill>
                            <a:schemeClr val="tx1"/>
                          </a:solidFill>
                        </a:rPr>
                        <a:t>Predict/Deploy </a:t>
                      </a:r>
                      <a:r>
                        <a:rPr lang="en-US" sz="1800" b="0" dirty="0"/>
                        <a:t>– Apply actionable intelligence gained from the analysis</a:t>
                      </a:r>
                    </a:p>
                  </a:txBody>
                  <a:tcPr>
                    <a:noFill/>
                  </a:tcPr>
                </a:tc>
                <a:extLst>
                  <a:ext uri="{0D108BD9-81ED-4DB2-BD59-A6C34878D82A}">
                    <a16:rowId xmlns:a16="http://schemas.microsoft.com/office/drawing/2014/main" val="2118051045"/>
                  </a:ext>
                </a:extLst>
              </a:tr>
            </a:tbl>
          </a:graphicData>
        </a:graphic>
      </p:graphicFrame>
      <p:pic>
        <p:nvPicPr>
          <p:cNvPr id="7" name="Picture 6">
            <a:extLst>
              <a:ext uri="{FF2B5EF4-FFF2-40B4-BE49-F238E27FC236}">
                <a16:creationId xmlns:a16="http://schemas.microsoft.com/office/drawing/2014/main" id="{1D29C676-7B82-41C4-BC8D-BB46365CD45F}"/>
              </a:ext>
            </a:extLst>
          </p:cNvPr>
          <p:cNvPicPr>
            <a:picLocks noChangeAspect="1"/>
          </p:cNvPicPr>
          <p:nvPr/>
        </p:nvPicPr>
        <p:blipFill>
          <a:blip r:embed="rId3"/>
          <a:stretch>
            <a:fillRect/>
          </a:stretch>
        </p:blipFill>
        <p:spPr>
          <a:xfrm>
            <a:off x="5943601" y="2509320"/>
            <a:ext cx="3104378" cy="3093707"/>
          </a:xfrm>
          <a:prstGeom prst="rect">
            <a:avLst/>
          </a:prstGeom>
        </p:spPr>
      </p:pic>
    </p:spTree>
    <p:extLst>
      <p:ext uri="{BB962C8B-B14F-4D97-AF65-F5344CB8AC3E}">
        <p14:creationId xmlns:p14="http://schemas.microsoft.com/office/powerpoint/2010/main" val="245855396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9633</TotalTime>
  <Words>1453</Words>
  <Application>Microsoft Office PowerPoint</Application>
  <PresentationFormat>On-screen Show (4:3)</PresentationFormat>
  <Paragraphs>308</Paragraphs>
  <Slides>24</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Comic Sans MS</vt:lpstr>
      <vt:lpstr>Helvetica</vt:lpstr>
      <vt:lpstr>Times New Roman</vt:lpstr>
      <vt:lpstr>Wingdings</vt:lpstr>
      <vt:lpstr>Custom Design</vt:lpstr>
      <vt:lpstr>1_Office Theme</vt:lpstr>
      <vt:lpstr>PowerPoint Presentation</vt:lpstr>
      <vt:lpstr>My Background</vt:lpstr>
      <vt:lpstr>Data Science and Data Analytics</vt:lpstr>
      <vt:lpstr>Relation between AI, ML, Data Science?</vt:lpstr>
      <vt:lpstr>What about BI vs Data Science</vt:lpstr>
      <vt:lpstr>Need for Data Science &amp; ML?</vt:lpstr>
      <vt:lpstr>What about applications?:</vt:lpstr>
      <vt:lpstr>Types of Data</vt:lpstr>
      <vt:lpstr>Data Science Procedure</vt:lpstr>
      <vt:lpstr>Machine Learning Techniques</vt:lpstr>
      <vt:lpstr>Supervised vs Unsupervised</vt:lpstr>
      <vt:lpstr>PowerPoint Presentation</vt:lpstr>
      <vt:lpstr>Examples of Supervised &amp; Unsupervised</vt:lpstr>
      <vt:lpstr>Data Science &amp; ML Journey Map</vt:lpstr>
      <vt:lpstr>Python</vt:lpstr>
      <vt:lpstr>Demand for Python</vt:lpstr>
      <vt:lpstr>PowerPoint Presentation</vt:lpstr>
      <vt:lpstr>Python Applications</vt:lpstr>
      <vt:lpstr>PowerPoint Presentation</vt:lpstr>
      <vt:lpstr>Python pros/cons</vt:lpstr>
      <vt:lpstr>Tools to learn Python</vt:lpstr>
      <vt:lpstr>Python – Data Science/ML - Ecosystem</vt:lpstr>
      <vt:lpstr>Words of Wisdom</vt:lpstr>
      <vt:lpstr>Data Structures</vt:lpstr>
    </vt:vector>
  </TitlesOfParts>
  <Company>Southern Polytechnic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mghavi</dc:creator>
  <cp:lastModifiedBy>Sri P</cp:lastModifiedBy>
  <cp:revision>425</cp:revision>
  <cp:lastPrinted>2015-10-22T02:51:15Z</cp:lastPrinted>
  <dcterms:created xsi:type="dcterms:W3CDTF">2015-09-29T15:54:55Z</dcterms:created>
  <dcterms:modified xsi:type="dcterms:W3CDTF">2019-04-29T14:38:51Z</dcterms:modified>
</cp:coreProperties>
</file>